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notesSlides/notesSlide2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46"/>
  </p:notesMasterIdLst>
  <p:sldIdLst>
    <p:sldId id="340" r:id="rId2"/>
    <p:sldId id="365" r:id="rId3"/>
    <p:sldId id="366" r:id="rId4"/>
    <p:sldId id="367" r:id="rId5"/>
    <p:sldId id="368" r:id="rId6"/>
    <p:sldId id="376" r:id="rId7"/>
    <p:sldId id="342" r:id="rId8"/>
    <p:sldId id="344" r:id="rId9"/>
    <p:sldId id="345" r:id="rId10"/>
    <p:sldId id="321" r:id="rId11"/>
    <p:sldId id="346" r:id="rId12"/>
    <p:sldId id="347" r:id="rId13"/>
    <p:sldId id="377" r:id="rId14"/>
    <p:sldId id="326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48" r:id="rId24"/>
    <p:sldId id="359" r:id="rId25"/>
    <p:sldId id="378" r:id="rId26"/>
    <p:sldId id="379" r:id="rId27"/>
    <p:sldId id="380" r:id="rId28"/>
    <p:sldId id="381" r:id="rId29"/>
    <p:sldId id="382" r:id="rId30"/>
    <p:sldId id="396" r:id="rId31"/>
    <p:sldId id="397" r:id="rId32"/>
    <p:sldId id="398" r:id="rId33"/>
    <p:sldId id="399" r:id="rId34"/>
    <p:sldId id="400" r:id="rId35"/>
    <p:sldId id="401" r:id="rId36"/>
    <p:sldId id="402" r:id="rId37"/>
    <p:sldId id="403" r:id="rId38"/>
    <p:sldId id="404" r:id="rId39"/>
    <p:sldId id="405" r:id="rId40"/>
    <p:sldId id="407" r:id="rId41"/>
    <p:sldId id="408" r:id="rId42"/>
    <p:sldId id="410" r:id="rId43"/>
    <p:sldId id="411" r:id="rId44"/>
    <p:sldId id="358" r:id="rId45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73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  <a:srgbClr val="01AA97"/>
    <a:srgbClr val="C00000"/>
    <a:srgbClr val="811919"/>
    <a:srgbClr val="5F5F55"/>
    <a:srgbClr val="000000"/>
    <a:srgbClr val="9F9F95"/>
    <a:srgbClr val="44546A"/>
    <a:srgbClr val="961E1D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6" autoAdjust="0"/>
    <p:restoredTop sz="92806" autoAdjust="0"/>
  </p:normalViewPr>
  <p:slideViewPr>
    <p:cSldViewPr>
      <p:cViewPr varScale="1">
        <p:scale>
          <a:sx n="57" d="100"/>
          <a:sy n="57" d="100"/>
        </p:scale>
        <p:origin x="1356" y="66"/>
      </p:cViewPr>
      <p:guideLst>
        <p:guide orient="horz" pos="2880"/>
        <p:guide pos="73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a | SOMAR" userId="810af0c2d54b6105" providerId="LiveId" clId="{5E03CC03-B5E9-40DD-9879-677C7EDB57AF}"/>
    <pc:docChg chg="custSel modSld">
      <pc:chgData name="Marcela | SOMAR" userId="810af0c2d54b6105" providerId="LiveId" clId="{5E03CC03-B5E9-40DD-9879-677C7EDB57AF}" dt="2023-06-07T13:18:34.451" v="2" actId="313"/>
      <pc:docMkLst>
        <pc:docMk/>
      </pc:docMkLst>
      <pc:sldChg chg="modSp mod">
        <pc:chgData name="Marcela | SOMAR" userId="810af0c2d54b6105" providerId="LiveId" clId="{5E03CC03-B5E9-40DD-9879-677C7EDB57AF}" dt="2023-06-07T13:18:27.090" v="0" actId="313"/>
        <pc:sldMkLst>
          <pc:docMk/>
          <pc:sldMk cId="3280454732" sldId="321"/>
        </pc:sldMkLst>
        <pc:spChg chg="mod">
          <ac:chgData name="Marcela | SOMAR" userId="810af0c2d54b6105" providerId="LiveId" clId="{5E03CC03-B5E9-40DD-9879-677C7EDB57AF}" dt="2023-06-07T13:18:27.090" v="0" actId="313"/>
          <ac:spMkLst>
            <pc:docMk/>
            <pc:sldMk cId="3280454732" sldId="321"/>
            <ac:spMk id="2" creationId="{00000000-0000-0000-0000-000000000000}"/>
          </ac:spMkLst>
        </pc:spChg>
      </pc:sldChg>
      <pc:sldChg chg="modSp mod">
        <pc:chgData name="Marcela | SOMAR" userId="810af0c2d54b6105" providerId="LiveId" clId="{5E03CC03-B5E9-40DD-9879-677C7EDB57AF}" dt="2023-06-07T13:18:30.670" v="1" actId="313"/>
        <pc:sldMkLst>
          <pc:docMk/>
          <pc:sldMk cId="3280454732" sldId="346"/>
        </pc:sldMkLst>
        <pc:spChg chg="mod">
          <ac:chgData name="Marcela | SOMAR" userId="810af0c2d54b6105" providerId="LiveId" clId="{5E03CC03-B5E9-40DD-9879-677C7EDB57AF}" dt="2023-06-07T13:18:30.670" v="1" actId="313"/>
          <ac:spMkLst>
            <pc:docMk/>
            <pc:sldMk cId="3280454732" sldId="346"/>
            <ac:spMk id="2" creationId="{00000000-0000-0000-0000-000000000000}"/>
          </ac:spMkLst>
        </pc:spChg>
      </pc:sldChg>
      <pc:sldChg chg="modSp mod">
        <pc:chgData name="Marcela | SOMAR" userId="810af0c2d54b6105" providerId="LiveId" clId="{5E03CC03-B5E9-40DD-9879-677C7EDB57AF}" dt="2023-06-07T13:18:34.451" v="2" actId="313"/>
        <pc:sldMkLst>
          <pc:docMk/>
          <pc:sldMk cId="0" sldId="379"/>
        </pc:sldMkLst>
        <pc:spChg chg="mod">
          <ac:chgData name="Marcela | SOMAR" userId="810af0c2d54b6105" providerId="LiveId" clId="{5E03CC03-B5E9-40DD-9879-677C7EDB57AF}" dt="2023-06-07T13:18:34.451" v="2" actId="313"/>
          <ac:spMkLst>
            <pc:docMk/>
            <pc:sldMk cId="0" sldId="379"/>
            <ac:spMk id="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Demanda</c:v>
                </c:pt>
              </c:strCache>
            </c:strRef>
          </c:tx>
          <c:spPr>
            <a:solidFill>
              <a:srgbClr val="811919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 Pico Manhã (7:00 às 9:59 horas)</c:v>
                </c:pt>
                <c:pt idx="1">
                  <c:v> Vale (10:00 às 15:59 horas)</c:v>
                </c:pt>
                <c:pt idx="2">
                  <c:v> Pico Noite (16:00 as 19 horas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31.4</c:v>
                </c:pt>
                <c:pt idx="1">
                  <c:v>33.6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87-45A7-9B47-7F5084320BA7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Amostra</c:v>
                </c:pt>
              </c:strCache>
            </c:strRef>
          </c:tx>
          <c:spPr>
            <a:solidFill>
              <a:srgbClr val="9F9F95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 Pico Manhã (7:00 às 9:59 horas)</c:v>
                </c:pt>
                <c:pt idx="1">
                  <c:v> Vale (10:00 às 15:59 horas)</c:v>
                </c:pt>
                <c:pt idx="2">
                  <c:v> Pico Noite (16:00 as 19 horas</c:v>
                </c:pt>
              </c:strCache>
            </c:strRef>
          </c:cat>
          <c:val>
            <c:numRef>
              <c:f>Plan1!$C$2:$C$4</c:f>
              <c:numCache>
                <c:formatCode>###0.00</c:formatCode>
                <c:ptCount val="3"/>
                <c:pt idx="0">
                  <c:v>31.306081754735793</c:v>
                </c:pt>
                <c:pt idx="1">
                  <c:v>33.698903290129614</c:v>
                </c:pt>
                <c:pt idx="2">
                  <c:v>34.995014955134593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87-45A7-9B47-7F5084320B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2"/>
        <c:overlap val="-16"/>
        <c:axId val="2044739792"/>
        <c:axId val="2044743600"/>
      </c:barChart>
      <c:catAx>
        <c:axId val="2044739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44743600"/>
        <c:crosses val="autoZero"/>
        <c:auto val="1"/>
        <c:lblAlgn val="ctr"/>
        <c:lblOffset val="100"/>
        <c:noMultiLvlLbl val="0"/>
      </c:catAx>
      <c:valAx>
        <c:axId val="2044743600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one"/>
        <c:crossAx val="20447397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8149099783579706"/>
          <c:y val="0.15845072619090694"/>
          <c:w val="0.40193005479578209"/>
          <c:h val="0.108293377549819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mai/22</c:v>
                </c:pt>
              </c:strCache>
            </c:strRef>
          </c:tx>
          <c:spPr>
            <a:ln>
              <a:solidFill>
                <a:srgbClr val="5F5F55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A2A-4856-9EE3-058BA312F8BE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A2A-4856-9EE3-058BA312F8BE}"/>
              </c:ext>
            </c:extLst>
          </c:dPt>
          <c:cat>
            <c:strRef>
              <c:f>Plan1!$A$2:$A$3</c:f>
              <c:strCache>
                <c:ptCount val="2"/>
                <c:pt idx="0">
                  <c:v>Rapidez da viagem</c:v>
                </c:pt>
                <c:pt idx="1">
                  <c:v>dif.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44.841666666666669</c:v>
                </c:pt>
                <c:pt idx="1">
                  <c:v>55.158333333333331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2A-4856-9EE3-058BA312F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out/22</c:v>
                </c:pt>
              </c:strCache>
            </c:strRef>
          </c:tx>
          <c:spPr>
            <a:ln>
              <a:solidFill>
                <a:srgbClr val="5F5F55"/>
              </a:solidFill>
            </a:ln>
          </c:spPr>
          <c:dPt>
            <c:idx val="0"/>
            <c:bubble3D val="0"/>
            <c:spPr>
              <a:solidFill>
                <a:srgbClr val="01AA97"/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7FF-40EA-9FEE-C72058C3BF24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7FF-40EA-9FEE-C72058C3BF24}"/>
              </c:ext>
            </c:extLst>
          </c:dPt>
          <c:cat>
            <c:strRef>
              <c:f>Plan1!$A$2:$A$3</c:f>
              <c:strCache>
                <c:ptCount val="2"/>
                <c:pt idx="0">
                  <c:v>Rapidez da viagem</c:v>
                </c:pt>
                <c:pt idx="1">
                  <c:v>dif.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###0.00">
                  <c:v>44.213772519350208</c:v>
                </c:pt>
                <c:pt idx="1">
                  <c:v>55.786227480649792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FF-40EA-9FEE-C72058C3B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5655538057742779"/>
          <c:y val="2.6960784313725478E-2"/>
          <c:w val="0.32677795275590571"/>
          <c:h val="0.946078431372549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1º SEM 2022</c:v>
                </c:pt>
              </c:strCache>
            </c:strRef>
          </c:tx>
          <c:spPr>
            <a:solidFill>
              <a:srgbClr val="01AA97"/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Plan1!$A$2:$A$14</c:f>
              <c:strCache>
                <c:ptCount val="13"/>
                <c:pt idx="0">
                  <c:v>Iluminação interna das estações</c:v>
                </c:pt>
                <c:pt idx="1">
                  <c:v>Limpeza dos trens</c:v>
                </c:pt>
                <c:pt idx="2">
                  <c:v>Limpeza das estações</c:v>
                </c:pt>
                <c:pt idx="3">
                  <c:v>Iluminação externa dos acessos das estações</c:v>
                </c:pt>
                <c:pt idx="4">
                  <c:v>Ventilação das estações</c:v>
                </c:pt>
                <c:pt idx="5">
                  <c:v>Ruído do trem durante a viagem</c:v>
                </c:pt>
                <c:pt idx="6">
                  <c:v>Ventilação / Ar-condicionado dos trens</c:v>
                </c:pt>
                <c:pt idx="7">
                  <c:v>Limpeza e higienização dos sanitários públicos</c:v>
                </c:pt>
                <c:pt idx="8">
                  <c:v>Iluminação dos sanitários públicos e disponibilidade de boxes e mictórios</c:v>
                </c:pt>
                <c:pt idx="9">
                  <c:v>Solavancos/freadas do trem durante a viagem</c:v>
                </c:pt>
                <c:pt idx="10">
                  <c:v>Condições de embarque e desembarque</c:v>
                </c:pt>
                <c:pt idx="11">
                  <c:v>Quantidade de pessoas nas plataformas</c:v>
                </c:pt>
                <c:pt idx="12">
                  <c:v>Quantidade de pessoas nos trens</c:v>
                </c:pt>
              </c:strCache>
            </c:strRef>
          </c:cat>
          <c:val>
            <c:numRef>
              <c:f>Plan1!$B$2:$B$14</c:f>
            </c:numRef>
          </c:val>
          <c:extLst>
            <c:ext xmlns:c16="http://schemas.microsoft.com/office/drawing/2014/chart" uri="{C3380CC4-5D6E-409C-BE32-E72D297353CC}">
              <c16:uniqueId val="{00000000-B731-4CDF-8170-A7A2006B3CD8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2º SEM 2022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Plan1!$A$2:$A$14</c:f>
              <c:strCache>
                <c:ptCount val="13"/>
                <c:pt idx="0">
                  <c:v>Iluminação interna das estações</c:v>
                </c:pt>
                <c:pt idx="1">
                  <c:v>Limpeza dos trens</c:v>
                </c:pt>
                <c:pt idx="2">
                  <c:v>Limpeza das estações</c:v>
                </c:pt>
                <c:pt idx="3">
                  <c:v>Iluminação externa dos acessos das estações</c:v>
                </c:pt>
                <c:pt idx="4">
                  <c:v>Ventilação das estações</c:v>
                </c:pt>
                <c:pt idx="5">
                  <c:v>Ruído do trem durante a viagem</c:v>
                </c:pt>
                <c:pt idx="6">
                  <c:v>Ventilação / Ar-condicionado dos trens</c:v>
                </c:pt>
                <c:pt idx="7">
                  <c:v>Limpeza e higienização dos sanitários públicos</c:v>
                </c:pt>
                <c:pt idx="8">
                  <c:v>Iluminação dos sanitários públicos e disponibilidade de boxes e mictórios</c:v>
                </c:pt>
                <c:pt idx="9">
                  <c:v>Solavancos/freadas do trem durante a viagem</c:v>
                </c:pt>
                <c:pt idx="10">
                  <c:v>Condições de embarque e desembarque</c:v>
                </c:pt>
                <c:pt idx="11">
                  <c:v>Quantidade de pessoas nas plataformas</c:v>
                </c:pt>
                <c:pt idx="12">
                  <c:v>Quantidade de pessoas nos trens</c:v>
                </c:pt>
              </c:strCache>
            </c:strRef>
          </c:cat>
          <c:val>
            <c:numRef>
              <c:f>Plan1!$C$2:$C$14</c:f>
              <c:numCache>
                <c:formatCode>General</c:formatCode>
                <c:ptCount val="13"/>
                <c:pt idx="0">
                  <c:v>76.319999999999993</c:v>
                </c:pt>
                <c:pt idx="1">
                  <c:v>69.2</c:v>
                </c:pt>
                <c:pt idx="2">
                  <c:v>72.319999999999993</c:v>
                </c:pt>
                <c:pt idx="3">
                  <c:v>64.97</c:v>
                </c:pt>
                <c:pt idx="4">
                  <c:v>66.540000000000006</c:v>
                </c:pt>
                <c:pt idx="5">
                  <c:v>48.82</c:v>
                </c:pt>
                <c:pt idx="6">
                  <c:v>51.07</c:v>
                </c:pt>
                <c:pt idx="7">
                  <c:v>44.26</c:v>
                </c:pt>
                <c:pt idx="8">
                  <c:v>42.8</c:v>
                </c:pt>
                <c:pt idx="9">
                  <c:v>46.06</c:v>
                </c:pt>
                <c:pt idx="10">
                  <c:v>36.520000000000003</c:v>
                </c:pt>
                <c:pt idx="11">
                  <c:v>14.9</c:v>
                </c:pt>
                <c:pt idx="1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31-4CDF-8170-A7A2006B3CD8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1º SEM 2023</c:v>
                </c:pt>
              </c:strCache>
            </c:strRef>
          </c:tx>
          <c:spPr>
            <a:solidFill>
              <a:srgbClr val="01AA97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Plan1!$A$2:$A$14</c:f>
              <c:strCache>
                <c:ptCount val="13"/>
                <c:pt idx="0">
                  <c:v>Iluminação interna das estações</c:v>
                </c:pt>
                <c:pt idx="1">
                  <c:v>Limpeza dos trens</c:v>
                </c:pt>
                <c:pt idx="2">
                  <c:v>Limpeza das estações</c:v>
                </c:pt>
                <c:pt idx="3">
                  <c:v>Iluminação externa dos acessos das estações</c:v>
                </c:pt>
                <c:pt idx="4">
                  <c:v>Ventilação das estações</c:v>
                </c:pt>
                <c:pt idx="5">
                  <c:v>Ruído do trem durante a viagem</c:v>
                </c:pt>
                <c:pt idx="6">
                  <c:v>Ventilação / Ar-condicionado dos trens</c:v>
                </c:pt>
                <c:pt idx="7">
                  <c:v>Limpeza e higienização dos sanitários públicos</c:v>
                </c:pt>
                <c:pt idx="8">
                  <c:v>Iluminação dos sanitários públicos e disponibilidade de boxes e mictórios</c:v>
                </c:pt>
                <c:pt idx="9">
                  <c:v>Solavancos/freadas do trem durante a viagem</c:v>
                </c:pt>
                <c:pt idx="10">
                  <c:v>Condições de embarque e desembarque</c:v>
                </c:pt>
                <c:pt idx="11">
                  <c:v>Quantidade de pessoas nas plataformas</c:v>
                </c:pt>
                <c:pt idx="12">
                  <c:v>Quantidade de pessoas nos trens</c:v>
                </c:pt>
              </c:strCache>
            </c:strRef>
          </c:cat>
          <c:val>
            <c:numRef>
              <c:f>Plan1!$D$2:$D$14</c:f>
              <c:numCache>
                <c:formatCode>0.00</c:formatCode>
                <c:ptCount val="13"/>
                <c:pt idx="0">
                  <c:v>81.636726546906189</c:v>
                </c:pt>
                <c:pt idx="1">
                  <c:v>80.079681274900395</c:v>
                </c:pt>
                <c:pt idx="2">
                  <c:v>78.642714570858288</c:v>
                </c:pt>
                <c:pt idx="3">
                  <c:v>73.547094188376747</c:v>
                </c:pt>
                <c:pt idx="4">
                  <c:v>67.13147410358566</c:v>
                </c:pt>
                <c:pt idx="5">
                  <c:v>52.39043824701195</c:v>
                </c:pt>
                <c:pt idx="6">
                  <c:v>51.992031872509955</c:v>
                </c:pt>
                <c:pt idx="7">
                  <c:v>50.967741935483865</c:v>
                </c:pt>
                <c:pt idx="8">
                  <c:v>50.217391304347828</c:v>
                </c:pt>
                <c:pt idx="9">
                  <c:v>45.983935742971887</c:v>
                </c:pt>
                <c:pt idx="10">
                  <c:v>36.65338645418327</c:v>
                </c:pt>
                <c:pt idx="11">
                  <c:v>17.330677290836654</c:v>
                </c:pt>
                <c:pt idx="12">
                  <c:v>13.147410358565736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E-4883-843C-6707D1C49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2047734768"/>
        <c:axId val="2047732592"/>
      </c:barChart>
      <c:catAx>
        <c:axId val="20477347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47732592"/>
        <c:crosses val="autoZero"/>
        <c:auto val="1"/>
        <c:lblAlgn val="ctr"/>
        <c:lblOffset val="100"/>
        <c:noMultiLvlLbl val="0"/>
      </c:catAx>
      <c:valAx>
        <c:axId val="204773259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one"/>
        <c:crossAx val="204773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out/22</c:v>
                </c:pt>
              </c:strCache>
            </c:strRef>
          </c:tx>
          <c:spPr>
            <a:ln>
              <a:solidFill>
                <a:srgbClr val="5F5F55"/>
              </a:solidFill>
            </a:ln>
          </c:spPr>
          <c:dPt>
            <c:idx val="0"/>
            <c:bubble3D val="0"/>
            <c:spPr>
              <a:solidFill>
                <a:srgbClr val="A9D18E"/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235-4732-A409-4833293C50B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235-4732-A409-4833293C50B8}"/>
              </c:ext>
            </c:extLst>
          </c:dPt>
          <c:cat>
            <c:strRef>
              <c:f>Plan1!$A$2:$A$3</c:f>
              <c:strCache>
                <c:ptCount val="2"/>
                <c:pt idx="0">
                  <c:v>Conforto</c:v>
                </c:pt>
                <c:pt idx="1">
                  <c:v>dif.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49.444615384615382</c:v>
                </c:pt>
                <c:pt idx="1">
                  <c:v>50.555384615384618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35-4732-A409-4833293C5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mai/22</c:v>
                </c:pt>
              </c:strCache>
            </c:strRef>
          </c:tx>
          <c:spPr>
            <a:ln>
              <a:solidFill>
                <a:srgbClr val="5F5F55"/>
              </a:solidFill>
            </a:ln>
          </c:spPr>
          <c:dPt>
            <c:idx val="0"/>
            <c:bubble3D val="0"/>
            <c:spPr>
              <a:solidFill>
                <a:srgbClr val="01AA97"/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459-496E-800D-74A0D8998ADE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459-496E-800D-74A0D8998ADE}"/>
              </c:ext>
            </c:extLst>
          </c:dPt>
          <c:cat>
            <c:strRef>
              <c:f>Plan1!$A$2:$A$3</c:f>
              <c:strCache>
                <c:ptCount val="2"/>
                <c:pt idx="0">
                  <c:v>Conforto</c:v>
                </c:pt>
                <c:pt idx="1">
                  <c:v>dif.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53.82</c:v>
                </c:pt>
                <c:pt idx="1">
                  <c:v>46.18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59-496E-800D-74A0D8998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mai/22</c:v>
                </c:pt>
              </c:strCache>
            </c:strRef>
          </c:tx>
          <c:spPr>
            <a:ln>
              <a:solidFill>
                <a:srgbClr val="5F5F55"/>
              </a:solidFill>
            </a:ln>
          </c:spPr>
          <c:dPt>
            <c:idx val="0"/>
            <c:bubble3D val="0"/>
            <c:spPr>
              <a:solidFill>
                <a:srgbClr val="01AA97"/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F57-48CB-9481-A4DB755BC4D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F57-48CB-9481-A4DB755BC4DD}"/>
              </c:ext>
            </c:extLst>
          </c:dPt>
          <c:cat>
            <c:strRef>
              <c:f>Plan1!$A$2:$A$3</c:f>
              <c:strCache>
                <c:ptCount val="2"/>
                <c:pt idx="0">
                  <c:v>Confiabilidade</c:v>
                </c:pt>
                <c:pt idx="1">
                  <c:v>dif.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###0.00">
                  <c:v>47.038798583320876</c:v>
                </c:pt>
                <c:pt idx="1">
                  <c:v>52.961201416679124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57-48CB-9481-A4DB755BC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10318241469825"/>
          <c:y val="4.1036575897516379E-2"/>
          <c:w val="0.47173015091863518"/>
          <c:h val="0.941842578642613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 1º SEM 2022</c:v>
                </c:pt>
              </c:strCache>
            </c:strRef>
          </c:tx>
          <c:spPr>
            <a:solidFill>
              <a:srgbClr val="01AA97"/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Plan1!$A$2:$A$8</c:f>
              <c:strCache>
                <c:ptCount val="7"/>
                <c:pt idx="0">
                  <c:v>Quantidade de bilheterias em funcionamento</c:v>
                </c:pt>
                <c:pt idx="1">
                  <c:v>Quantidade de bloqueios/catracas disponíveis para entrar ou sair das estações</c:v>
                </c:pt>
                <c:pt idx="2">
                  <c:v>Cumprimento da viagem programada (desembarque em plataforma ou via)</c:v>
                </c:pt>
                <c:pt idx="3">
                  <c:v>Funcionamento dos elevadores</c:v>
                </c:pt>
                <c:pt idx="4">
                  <c:v>Quantidade de paradas dos trens entre as estações durante a viagem</c:v>
                </c:pt>
                <c:pt idx="5">
                  <c:v>Funcionamento das escadas rolantes</c:v>
                </c:pt>
                <c:pt idx="6">
                  <c:v>Agilidade, rapidez para colocar o trem em funcionamento em casos de paradas</c:v>
                </c:pt>
              </c:strCache>
            </c:strRef>
          </c:cat>
          <c:val>
            <c:numRef>
              <c:f>Plan1!$B$2:$B$8</c:f>
            </c:numRef>
          </c:val>
          <c:extLst>
            <c:ext xmlns:c16="http://schemas.microsoft.com/office/drawing/2014/chart" uri="{C3380CC4-5D6E-409C-BE32-E72D297353CC}">
              <c16:uniqueId val="{00000000-344F-4BC3-8389-88835BB904A9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1º SEM 2023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Plan1!$A$2:$A$8</c:f>
              <c:strCache>
                <c:ptCount val="7"/>
                <c:pt idx="0">
                  <c:v>Quantidade de bilheterias em funcionamento</c:v>
                </c:pt>
                <c:pt idx="1">
                  <c:v>Quantidade de bloqueios/catracas disponíveis para entrar ou sair das estações</c:v>
                </c:pt>
                <c:pt idx="2">
                  <c:v>Cumprimento da viagem programada (desembarque em plataforma ou via)</c:v>
                </c:pt>
                <c:pt idx="3">
                  <c:v>Funcionamento dos elevadores</c:v>
                </c:pt>
                <c:pt idx="4">
                  <c:v>Quantidade de paradas dos trens entre as estações durante a viagem</c:v>
                </c:pt>
                <c:pt idx="5">
                  <c:v>Funcionamento das escadas rolantes</c:v>
                </c:pt>
                <c:pt idx="6">
                  <c:v>Agilidade, rapidez para colocar o trem em funcionamento em casos de paradas</c:v>
                </c:pt>
              </c:strCache>
            </c:strRef>
          </c:cat>
          <c:val>
            <c:numRef>
              <c:f>Plan1!$C$2:$C$8</c:f>
            </c:numRef>
          </c:val>
          <c:extLst>
            <c:ext xmlns:c16="http://schemas.microsoft.com/office/drawing/2014/chart" uri="{C3380CC4-5D6E-409C-BE32-E72D297353CC}">
              <c16:uniqueId val="{00000001-344F-4BC3-8389-88835BB904A9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2º SEM 2022</c:v>
                </c:pt>
              </c:strCache>
            </c:strRef>
          </c:tx>
          <c:spPr>
            <a:solidFill>
              <a:srgbClr val="A9D18E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Plan1!$A$2:$A$8</c:f>
              <c:strCache>
                <c:ptCount val="7"/>
                <c:pt idx="0">
                  <c:v>Quantidade de bilheterias em funcionamento</c:v>
                </c:pt>
                <c:pt idx="1">
                  <c:v>Quantidade de bloqueios/catracas disponíveis para entrar ou sair das estações</c:v>
                </c:pt>
                <c:pt idx="2">
                  <c:v>Cumprimento da viagem programada (desembarque em plataforma ou via)</c:v>
                </c:pt>
                <c:pt idx="3">
                  <c:v>Funcionamento dos elevadores</c:v>
                </c:pt>
                <c:pt idx="4">
                  <c:v>Quantidade de paradas dos trens entre as estações durante a viagem</c:v>
                </c:pt>
                <c:pt idx="5">
                  <c:v>Funcionamento das escadas rolantes</c:v>
                </c:pt>
                <c:pt idx="6">
                  <c:v>Agilidade, rapidez para colocar o trem em funcionamento em casos de paradas</c:v>
                </c:pt>
              </c:strCache>
            </c:strRef>
          </c:cat>
          <c:val>
            <c:numRef>
              <c:f>Plan1!$D$2:$D$8</c:f>
              <c:numCache>
                <c:formatCode>General</c:formatCode>
                <c:ptCount val="7"/>
                <c:pt idx="0">
                  <c:v>50.5</c:v>
                </c:pt>
                <c:pt idx="1">
                  <c:v>52.75</c:v>
                </c:pt>
                <c:pt idx="2">
                  <c:v>54.53</c:v>
                </c:pt>
                <c:pt idx="3">
                  <c:v>50.69</c:v>
                </c:pt>
                <c:pt idx="4">
                  <c:v>46.86</c:v>
                </c:pt>
                <c:pt idx="5">
                  <c:v>45.31</c:v>
                </c:pt>
                <c:pt idx="6">
                  <c:v>23.94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7B-4FF3-A1EB-DCD359176C30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1º SEM 20232</c:v>
                </c:pt>
              </c:strCache>
            </c:strRef>
          </c:tx>
          <c:spPr>
            <a:solidFill>
              <a:srgbClr val="01AA97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Plan1!$A$2:$A$8</c:f>
              <c:strCache>
                <c:ptCount val="7"/>
                <c:pt idx="0">
                  <c:v>Quantidade de bilheterias em funcionamento</c:v>
                </c:pt>
                <c:pt idx="1">
                  <c:v>Quantidade de bloqueios/catracas disponíveis para entrar ou sair das estações</c:v>
                </c:pt>
                <c:pt idx="2">
                  <c:v>Cumprimento da viagem programada (desembarque em plataforma ou via)</c:v>
                </c:pt>
                <c:pt idx="3">
                  <c:v>Funcionamento dos elevadores</c:v>
                </c:pt>
                <c:pt idx="4">
                  <c:v>Quantidade de paradas dos trens entre as estações durante a viagem</c:v>
                </c:pt>
                <c:pt idx="5">
                  <c:v>Funcionamento das escadas rolantes</c:v>
                </c:pt>
                <c:pt idx="6">
                  <c:v>Agilidade, rapidez para colocar o trem em funcionamento em casos de paradas</c:v>
                </c:pt>
              </c:strCache>
            </c:strRef>
          </c:cat>
          <c:val>
            <c:numRef>
              <c:f>Plan1!$E$2:$E$8</c:f>
              <c:numCache>
                <c:formatCode>0.00</c:formatCode>
                <c:ptCount val="7"/>
                <c:pt idx="0">
                  <c:v>54.677754677754677</c:v>
                </c:pt>
                <c:pt idx="1">
                  <c:v>54.183266932270911</c:v>
                </c:pt>
                <c:pt idx="2">
                  <c:v>52.6</c:v>
                </c:pt>
                <c:pt idx="3">
                  <c:v>52.325581395348841</c:v>
                </c:pt>
                <c:pt idx="4">
                  <c:v>47.904191616766468</c:v>
                </c:pt>
                <c:pt idx="5">
                  <c:v>44.377510040160644</c:v>
                </c:pt>
                <c:pt idx="6">
                  <c:v>23.203285420944557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B-4FF3-A1EB-DCD359176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2047733136"/>
        <c:axId val="2047735856"/>
      </c:barChart>
      <c:catAx>
        <c:axId val="2047733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47735856"/>
        <c:crosses val="autoZero"/>
        <c:auto val="1"/>
        <c:lblAlgn val="ctr"/>
        <c:lblOffset val="100"/>
        <c:noMultiLvlLbl val="0"/>
      </c:catAx>
      <c:valAx>
        <c:axId val="204773585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one"/>
        <c:crossAx val="204773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out/22</c:v>
                </c:pt>
              </c:strCache>
            </c:strRef>
          </c:tx>
          <c:spPr>
            <a:ln>
              <a:solidFill>
                <a:srgbClr val="5F5F55"/>
              </a:solidFill>
            </a:ln>
          </c:spPr>
          <c:dPt>
            <c:idx val="0"/>
            <c:bubble3D val="0"/>
            <c:spPr>
              <a:solidFill>
                <a:srgbClr val="A9D18E"/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939-48F1-9652-A77436102AF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939-48F1-9652-A77436102AF9}"/>
              </c:ext>
            </c:extLst>
          </c:dPt>
          <c:cat>
            <c:strRef>
              <c:f>Plan1!$A$2:$A$3</c:f>
              <c:strCache>
                <c:ptCount val="2"/>
                <c:pt idx="0">
                  <c:v>Confiabilidade</c:v>
                </c:pt>
                <c:pt idx="1">
                  <c:v>dif.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46.368571428571435</c:v>
                </c:pt>
                <c:pt idx="1">
                  <c:v>53.631428571428565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39-48F1-9652-A77436102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mai/22</c:v>
                </c:pt>
              </c:strCache>
            </c:strRef>
          </c:tx>
          <c:spPr>
            <a:ln>
              <a:solidFill>
                <a:srgbClr val="5F5F55"/>
              </a:solidFill>
            </a:ln>
          </c:spPr>
          <c:dPt>
            <c:idx val="0"/>
            <c:bubble3D val="0"/>
            <c:spPr>
              <a:solidFill>
                <a:srgbClr val="01AA97"/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451-4F7E-A9A1-B554E3394F2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451-4F7E-A9A1-B554E3394F23}"/>
              </c:ext>
            </c:extLst>
          </c:dPt>
          <c:cat>
            <c:strRef>
              <c:f>Plan1!$A$2:$A$3</c:f>
              <c:strCache>
                <c:ptCount val="2"/>
                <c:pt idx="0">
                  <c:v>Segurança contra acidentes</c:v>
                </c:pt>
                <c:pt idx="1">
                  <c:v>dif.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###0.00">
                  <c:v>40.928530576162991</c:v>
                </c:pt>
                <c:pt idx="1">
                  <c:v>59.071469423837009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51-4F7E-A9A1-B554E3394F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out/22</c:v>
                </c:pt>
              </c:strCache>
            </c:strRef>
          </c:tx>
          <c:spPr>
            <a:ln>
              <a:solidFill>
                <a:srgbClr val="5F5F55"/>
              </a:solidFill>
            </a:ln>
          </c:spPr>
          <c:dPt>
            <c:idx val="0"/>
            <c:bubble3D val="0"/>
            <c:spPr>
              <a:solidFill>
                <a:srgbClr val="A9D18E"/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B39-4570-BD2B-4EC24A844E42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B39-4570-BD2B-4EC24A844E42}"/>
              </c:ext>
            </c:extLst>
          </c:dPt>
          <c:cat>
            <c:strRef>
              <c:f>Plan1!$A$2:$A$3</c:f>
              <c:strCache>
                <c:ptCount val="2"/>
                <c:pt idx="0">
                  <c:v>Segurança contra acidentes</c:v>
                </c:pt>
                <c:pt idx="1">
                  <c:v>dif.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42.750000000000007</c:v>
                </c:pt>
                <c:pt idx="1">
                  <c:v>57.249999999999993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39-4570-BD2B-4EC24A844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Demanda</c:v>
                </c:pt>
              </c:strCache>
            </c:strRef>
          </c:tx>
          <c:spPr>
            <a:solidFill>
              <a:srgbClr val="811919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Dias úteis (segunda a sexta-feira)</c:v>
                </c:pt>
                <c:pt idx="1">
                  <c:v>Final de semana (sábado e domingo)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84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8F-4541-AD2F-F3594743E8B2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Amostra</c:v>
                </c:pt>
              </c:strCache>
            </c:strRef>
          </c:tx>
          <c:spPr>
            <a:solidFill>
              <a:srgbClr val="9F9F95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Dias úteis (segunda a sexta-feira)</c:v>
                </c:pt>
                <c:pt idx="1">
                  <c:v>Final de semana (sábado e domingo)</c:v>
                </c:pt>
              </c:strCache>
            </c:strRef>
          </c:cat>
          <c:val>
            <c:numRef>
              <c:f>Plan1!$C$2:$C$3</c:f>
              <c:numCache>
                <c:formatCode>###0.00</c:formatCode>
                <c:ptCount val="2"/>
                <c:pt idx="0">
                  <c:v>83.848454636091731</c:v>
                </c:pt>
                <c:pt idx="1">
                  <c:v>16.151545363908276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8F-4541-AD2F-F3594743E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2"/>
        <c:overlap val="-16"/>
        <c:axId val="2044739248"/>
        <c:axId val="2044740336"/>
      </c:barChart>
      <c:catAx>
        <c:axId val="2044739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44740336"/>
        <c:crosses val="autoZero"/>
        <c:auto val="1"/>
        <c:lblAlgn val="ctr"/>
        <c:lblOffset val="100"/>
        <c:noMultiLvlLbl val="0"/>
      </c:catAx>
      <c:valAx>
        <c:axId val="2044740336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one"/>
        <c:crossAx val="2044739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4489717780122868"/>
          <c:y val="2.6960784313725478E-2"/>
          <c:w val="0.24152893903725964"/>
          <c:h val="0.946078431372549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 1º SEM 2022</c:v>
                </c:pt>
              </c:strCache>
            </c:strRef>
          </c:tx>
          <c:spPr>
            <a:solidFill>
              <a:srgbClr val="01AA97"/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Plan1!$A$2:$A$11</c:f>
              <c:strCache>
                <c:ptCount val="10"/>
                <c:pt idx="0">
                  <c:v>Existência de equipamentos de segurança para situações de emergência - hidrantes, extintores etc.</c:v>
                </c:pt>
                <c:pt idx="1">
                  <c:v>Ação da Concessionária para evitar acidentes nos trens - descarrilamento, incêndio.</c:v>
                </c:pt>
                <c:pt idx="2">
                  <c:v>Ação dos empregados nas plataformas para evitar acidentes no embarque e desembarque dos trens</c:v>
                </c:pt>
                <c:pt idx="3">
                  <c:v>Atuação quando há problemas nos trens - esvaziar trem, avisos nos alto-falantes, orientação sobre como as pessoas devem agir</c:v>
                </c:pt>
                <c:pt idx="4">
                  <c:v>Ação para evitar acidentes nas escadas rolantes e elevadores</c:v>
                </c:pt>
                <c:pt idx="5">
                  <c:v>Ação para evitar acidente nos bloqueios de entrada e saída</c:v>
                </c:pt>
                <c:pt idx="6">
                  <c:v>Ação da concessionária para evitar acidentes nas escadas fixas</c:v>
                </c:pt>
                <c:pt idx="7">
                  <c:v>Ação para evitar acidentes nos vãos entre os trens e a plataforma</c:v>
                </c:pt>
                <c:pt idx="8">
                  <c:v>Ação para evitar acidentes nas portas dos trens</c:v>
                </c:pt>
                <c:pt idx="9">
                  <c:v>Controle do número de pessoas na plataforma para evitar acidentes</c:v>
                </c:pt>
              </c:strCache>
            </c:strRef>
          </c:cat>
          <c:val>
            <c:numRef>
              <c:f>Plan1!$B$2:$B$11</c:f>
            </c:numRef>
          </c:val>
          <c:extLst>
            <c:ext xmlns:c16="http://schemas.microsoft.com/office/drawing/2014/chart" uri="{C3380CC4-5D6E-409C-BE32-E72D297353CC}">
              <c16:uniqueId val="{00000000-292D-4215-BDEC-A3CC58727168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2º SEM 2022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Plan1!$A$2:$A$11</c:f>
              <c:strCache>
                <c:ptCount val="10"/>
                <c:pt idx="0">
                  <c:v>Existência de equipamentos de segurança para situações de emergência - hidrantes, extintores etc.</c:v>
                </c:pt>
                <c:pt idx="1">
                  <c:v>Ação da Concessionária para evitar acidentes nos trens - descarrilamento, incêndio.</c:v>
                </c:pt>
                <c:pt idx="2">
                  <c:v>Ação dos empregados nas plataformas para evitar acidentes no embarque e desembarque dos trens</c:v>
                </c:pt>
                <c:pt idx="3">
                  <c:v>Atuação quando há problemas nos trens - esvaziar trem, avisos nos alto-falantes, orientação sobre como as pessoas devem agir</c:v>
                </c:pt>
                <c:pt idx="4">
                  <c:v>Ação para evitar acidentes nas escadas rolantes e elevadores</c:v>
                </c:pt>
                <c:pt idx="5">
                  <c:v>Ação para evitar acidente nos bloqueios de entrada e saída</c:v>
                </c:pt>
                <c:pt idx="6">
                  <c:v>Ação da concessionária para evitar acidentes nas escadas fixas</c:v>
                </c:pt>
                <c:pt idx="7">
                  <c:v>Ação para evitar acidentes nos vãos entre os trens e a plataforma</c:v>
                </c:pt>
                <c:pt idx="8">
                  <c:v>Ação para evitar acidentes nas portas dos trens</c:v>
                </c:pt>
                <c:pt idx="9">
                  <c:v>Controle do número de pessoas na plataforma para evitar acidentes</c:v>
                </c:pt>
              </c:strCache>
            </c:strRef>
          </c:cat>
          <c:val>
            <c:numRef>
              <c:f>Plan1!$C$2:$C$11</c:f>
              <c:numCache>
                <c:formatCode>General</c:formatCode>
                <c:ptCount val="10"/>
                <c:pt idx="0">
                  <c:v>59.8</c:v>
                </c:pt>
                <c:pt idx="1">
                  <c:v>50</c:v>
                </c:pt>
                <c:pt idx="2">
                  <c:v>47.73</c:v>
                </c:pt>
                <c:pt idx="3">
                  <c:v>43.42</c:v>
                </c:pt>
                <c:pt idx="4">
                  <c:v>43.23</c:v>
                </c:pt>
                <c:pt idx="5">
                  <c:v>42.51</c:v>
                </c:pt>
                <c:pt idx="6">
                  <c:v>41.73</c:v>
                </c:pt>
                <c:pt idx="7">
                  <c:v>38.74</c:v>
                </c:pt>
                <c:pt idx="8">
                  <c:v>38.49</c:v>
                </c:pt>
                <c:pt idx="9">
                  <c:v>21.85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2D-4215-BDEC-A3CC58727168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3º SEM 2022</c:v>
                </c:pt>
              </c:strCache>
            </c:strRef>
          </c:tx>
          <c:spPr>
            <a:solidFill>
              <a:srgbClr val="01AA97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Plan1!$A$2:$A$11</c:f>
              <c:strCache>
                <c:ptCount val="10"/>
                <c:pt idx="0">
                  <c:v>Existência de equipamentos de segurança para situações de emergência - hidrantes, extintores etc.</c:v>
                </c:pt>
                <c:pt idx="1">
                  <c:v>Ação da Concessionária para evitar acidentes nos trens - descarrilamento, incêndio.</c:v>
                </c:pt>
                <c:pt idx="2">
                  <c:v>Ação dos empregados nas plataformas para evitar acidentes no embarque e desembarque dos trens</c:v>
                </c:pt>
                <c:pt idx="3">
                  <c:v>Atuação quando há problemas nos trens - esvaziar trem, avisos nos alto-falantes, orientação sobre como as pessoas devem agir</c:v>
                </c:pt>
                <c:pt idx="4">
                  <c:v>Ação para evitar acidentes nas escadas rolantes e elevadores</c:v>
                </c:pt>
                <c:pt idx="5">
                  <c:v>Ação para evitar acidente nos bloqueios de entrada e saída</c:v>
                </c:pt>
                <c:pt idx="6">
                  <c:v>Ação da concessionária para evitar acidentes nas escadas fixas</c:v>
                </c:pt>
                <c:pt idx="7">
                  <c:v>Ação para evitar acidentes nos vãos entre os trens e a plataforma</c:v>
                </c:pt>
                <c:pt idx="8">
                  <c:v>Ação para evitar acidentes nas portas dos trens</c:v>
                </c:pt>
                <c:pt idx="9">
                  <c:v>Controle do número de pessoas na plataforma para evitar acidentes</c:v>
                </c:pt>
              </c:strCache>
            </c:strRef>
          </c:cat>
          <c:val>
            <c:numRef>
              <c:f>Plan1!$D$2:$D$11</c:f>
              <c:numCache>
                <c:formatCode>0.00</c:formatCode>
                <c:ptCount val="10"/>
                <c:pt idx="0">
                  <c:v>59.336099585062243</c:v>
                </c:pt>
                <c:pt idx="1">
                  <c:v>39.484978540772531</c:v>
                </c:pt>
                <c:pt idx="2">
                  <c:v>45.87525150905433</c:v>
                </c:pt>
                <c:pt idx="3">
                  <c:v>44.742268041237118</c:v>
                </c:pt>
                <c:pt idx="4">
                  <c:v>41.563786008230451</c:v>
                </c:pt>
                <c:pt idx="5">
                  <c:v>42.190669371196755</c:v>
                </c:pt>
                <c:pt idx="6">
                  <c:v>40.909090909090914</c:v>
                </c:pt>
                <c:pt idx="7">
                  <c:v>38.663967611336034</c:v>
                </c:pt>
                <c:pt idx="8">
                  <c:v>36.639676113360323</c:v>
                </c:pt>
                <c:pt idx="9">
                  <c:v>19.879518072289155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7A-44F2-A406-E509CFD02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2047733680"/>
        <c:axId val="2047734224"/>
      </c:barChart>
      <c:catAx>
        <c:axId val="2047733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47734224"/>
        <c:crosses val="autoZero"/>
        <c:auto val="1"/>
        <c:lblAlgn val="ctr"/>
        <c:lblOffset val="100"/>
        <c:noMultiLvlLbl val="0"/>
      </c:catAx>
      <c:valAx>
        <c:axId val="204773422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one"/>
        <c:crossAx val="204773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4489717780122868"/>
          <c:y val="2.6960784313725478E-2"/>
          <c:w val="0.24152893903725967"/>
          <c:h val="0.946078431372549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 1º SEM 2022</c:v>
                </c:pt>
              </c:strCache>
            </c:strRef>
          </c:tx>
          <c:spPr>
            <a:solidFill>
              <a:srgbClr val="01AA97"/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Ação para evitar assaltos às bilheterias, agressão / lesão corporal ao passageiro</c:v>
                </c:pt>
                <c:pt idx="1">
                  <c:v>Presença e quantidade de agentes de segurança</c:v>
                </c:pt>
                <c:pt idx="2">
                  <c:v>Ação da concessionária para evitar a importunação / constrangimento sexual</c:v>
                </c:pt>
                <c:pt idx="3">
                  <c:v>Segurança pessoal nos acessos / corredores para chegar e sair das estações</c:v>
                </c:pt>
                <c:pt idx="4">
                  <c:v>Ação da concessionária para evitar tumulto dos grupos de torcedores de futebol e/ou gangues</c:v>
                </c:pt>
                <c:pt idx="5">
                  <c:v>Ação da concessionária para evitar roubos/furtos no interior dos trens</c:v>
                </c:pt>
                <c:pt idx="6">
                  <c:v>Ação da concessionária para evitar roubos/furtos nas estações</c:v>
                </c:pt>
                <c:pt idx="7">
                  <c:v>Ação da concessionária para evitar pedintes e vendedores ambulantes nos trens/ estações</c:v>
                </c:pt>
              </c:strCache>
            </c:strRef>
          </c:cat>
          <c:val>
            <c:numRef>
              <c:f>Plan1!$B$2:$B$9</c:f>
            </c:numRef>
          </c:val>
          <c:extLst>
            <c:ext xmlns:c16="http://schemas.microsoft.com/office/drawing/2014/chart" uri="{C3380CC4-5D6E-409C-BE32-E72D297353CC}">
              <c16:uniqueId val="{00000000-97BB-4962-9F9A-72A7AEE4D29C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2º SEM 2022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Plan1!$A$2:$A$9</c:f>
              <c:strCache>
                <c:ptCount val="8"/>
                <c:pt idx="0">
                  <c:v>Ação para evitar assaltos às bilheterias, agressão / lesão corporal ao passageiro</c:v>
                </c:pt>
                <c:pt idx="1">
                  <c:v>Presença e quantidade de agentes de segurança</c:v>
                </c:pt>
                <c:pt idx="2">
                  <c:v>Ação da concessionária para evitar a importunação / constrangimento sexual</c:v>
                </c:pt>
                <c:pt idx="3">
                  <c:v>Segurança pessoal nos acessos / corredores para chegar e sair das estações</c:v>
                </c:pt>
                <c:pt idx="4">
                  <c:v>Ação da concessionária para evitar tumulto dos grupos de torcedores de futebol e/ou gangues</c:v>
                </c:pt>
                <c:pt idx="5">
                  <c:v>Ação da concessionária para evitar roubos/furtos no interior dos trens</c:v>
                </c:pt>
                <c:pt idx="6">
                  <c:v>Ação da concessionária para evitar roubos/furtos nas estações</c:v>
                </c:pt>
                <c:pt idx="7">
                  <c:v>Ação da concessionária para evitar pedintes e vendedores ambulantes nos trens/ estações</c:v>
                </c:pt>
              </c:strCache>
            </c:strRef>
          </c:cat>
          <c:val>
            <c:numRef>
              <c:f>Plan1!$C$2:$C$9</c:f>
              <c:numCache>
                <c:formatCode>General</c:formatCode>
                <c:ptCount val="8"/>
                <c:pt idx="0">
                  <c:v>51.2</c:v>
                </c:pt>
                <c:pt idx="1">
                  <c:v>52.44</c:v>
                </c:pt>
                <c:pt idx="2">
                  <c:v>35.93</c:v>
                </c:pt>
                <c:pt idx="3">
                  <c:v>45.81</c:v>
                </c:pt>
                <c:pt idx="4">
                  <c:v>37.01</c:v>
                </c:pt>
                <c:pt idx="5">
                  <c:v>40.119999999999997</c:v>
                </c:pt>
                <c:pt idx="6">
                  <c:v>43.23</c:v>
                </c:pt>
                <c:pt idx="7">
                  <c:v>29.94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BB-4962-9F9A-72A7AEE4D29C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1º SEM 2023</c:v>
                </c:pt>
              </c:strCache>
            </c:strRef>
          </c:tx>
          <c:spPr>
            <a:solidFill>
              <a:srgbClr val="01AA97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Plan1!$A$2:$A$9</c:f>
              <c:strCache>
                <c:ptCount val="8"/>
                <c:pt idx="0">
                  <c:v>Ação para evitar assaltos às bilheterias, agressão / lesão corporal ao passageiro</c:v>
                </c:pt>
                <c:pt idx="1">
                  <c:v>Presença e quantidade de agentes de segurança</c:v>
                </c:pt>
                <c:pt idx="2">
                  <c:v>Ação da concessionária para evitar a importunação / constrangimento sexual</c:v>
                </c:pt>
                <c:pt idx="3">
                  <c:v>Segurança pessoal nos acessos / corredores para chegar e sair das estações</c:v>
                </c:pt>
                <c:pt idx="4">
                  <c:v>Ação da concessionária para evitar tumulto dos grupos de torcedores de futebol e/ou gangues</c:v>
                </c:pt>
                <c:pt idx="5">
                  <c:v>Ação da concessionária para evitar roubos/furtos no interior dos trens</c:v>
                </c:pt>
                <c:pt idx="6">
                  <c:v>Ação da concessionária para evitar roubos/furtos nas estações</c:v>
                </c:pt>
                <c:pt idx="7">
                  <c:v>Ação da concessionária para evitar pedintes e vendedores ambulantes nos trens/ estações</c:v>
                </c:pt>
              </c:strCache>
            </c:strRef>
          </c:cat>
          <c:val>
            <c:numRef>
              <c:f>Plan1!$D$2:$D$9</c:f>
              <c:numCache>
                <c:formatCode>0.00</c:formatCode>
                <c:ptCount val="8"/>
                <c:pt idx="0">
                  <c:v>51.521298174442187</c:v>
                </c:pt>
                <c:pt idx="1">
                  <c:v>45.708582834331338</c:v>
                </c:pt>
                <c:pt idx="2">
                  <c:v>45.121951219512198</c:v>
                </c:pt>
                <c:pt idx="3">
                  <c:v>44.311377245508979</c:v>
                </c:pt>
                <c:pt idx="4">
                  <c:v>38.689217758985201</c:v>
                </c:pt>
                <c:pt idx="5">
                  <c:v>38.508064516129032</c:v>
                </c:pt>
                <c:pt idx="6">
                  <c:v>36.726546906187622</c:v>
                </c:pt>
                <c:pt idx="7">
                  <c:v>28.169014084507044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25-47EF-9771-8CB0E7EDD5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2049706816"/>
        <c:axId val="2049701376"/>
      </c:barChart>
      <c:catAx>
        <c:axId val="20497068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49701376"/>
        <c:crosses val="autoZero"/>
        <c:auto val="1"/>
        <c:lblAlgn val="ctr"/>
        <c:lblOffset val="100"/>
        <c:noMultiLvlLbl val="0"/>
      </c:catAx>
      <c:valAx>
        <c:axId val="204970137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one"/>
        <c:crossAx val="204970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mai/22</c:v>
                </c:pt>
              </c:strCache>
            </c:strRef>
          </c:tx>
          <c:spPr>
            <a:ln>
              <a:solidFill>
                <a:srgbClr val="5F5F55"/>
              </a:solidFill>
            </a:ln>
          </c:spPr>
          <c:dPt>
            <c:idx val="0"/>
            <c:bubble3D val="0"/>
            <c:spPr>
              <a:solidFill>
                <a:srgbClr val="01AA97"/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144-40B2-B202-FA40F3870424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144-40B2-B202-FA40F3870424}"/>
              </c:ext>
            </c:extLst>
          </c:dPt>
          <c:cat>
            <c:strRef>
              <c:f>Plan1!$A$2:$A$3</c:f>
              <c:strCache>
                <c:ptCount val="2"/>
                <c:pt idx="0">
                  <c:v>Segurança pública</c:v>
                </c:pt>
                <c:pt idx="1">
                  <c:v>dif.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###0.00">
                  <c:v>41.094506592450443</c:v>
                </c:pt>
                <c:pt idx="1">
                  <c:v>58.905493407549557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44-40B2-B202-FA40F3870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out/22</c:v>
                </c:pt>
              </c:strCache>
            </c:strRef>
          </c:tx>
          <c:spPr>
            <a:ln>
              <a:solidFill>
                <a:srgbClr val="5F5F55"/>
              </a:solidFill>
            </a:ln>
          </c:spPr>
          <c:dPt>
            <c:idx val="0"/>
            <c:bubble3D val="0"/>
            <c:spPr>
              <a:solidFill>
                <a:srgbClr val="A9D18E"/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161-4F6F-8907-06E23AFD6750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161-4F6F-8907-06E23AFD6750}"/>
              </c:ext>
            </c:extLst>
          </c:dPt>
          <c:cat>
            <c:strRef>
              <c:f>Plan1!$A$2:$A$3</c:f>
              <c:strCache>
                <c:ptCount val="2"/>
                <c:pt idx="0">
                  <c:v>Segurança pública</c:v>
                </c:pt>
                <c:pt idx="1">
                  <c:v>dif.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41.96</c:v>
                </c:pt>
                <c:pt idx="1">
                  <c:v>58.04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61-4F6F-8907-06E23AFD67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mai/22</c:v>
                </c:pt>
              </c:strCache>
            </c:strRef>
          </c:tx>
          <c:spPr>
            <a:ln>
              <a:solidFill>
                <a:srgbClr val="5F5F55"/>
              </a:solidFill>
            </a:ln>
          </c:spPr>
          <c:dPt>
            <c:idx val="0"/>
            <c:bubble3D val="0"/>
            <c:spPr>
              <a:solidFill>
                <a:srgbClr val="01AA97"/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9D6-467E-8E58-A34F7AA87FC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9D6-467E-8E58-A34F7AA87FC1}"/>
              </c:ext>
            </c:extLst>
          </c:dPt>
          <c:cat>
            <c:strRef>
              <c:f>Plan1!$A$2:$A$3</c:f>
              <c:strCache>
                <c:ptCount val="2"/>
                <c:pt idx="0">
                  <c:v>Atendimento</c:v>
                </c:pt>
                <c:pt idx="1">
                  <c:v>dif.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###0.00">
                  <c:v>61.512003560508738</c:v>
                </c:pt>
                <c:pt idx="1">
                  <c:v>38.487996439491262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D6-467E-8E58-A34F7AA87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 1º SEM 2022</c:v>
                </c:pt>
              </c:strCache>
            </c:strRef>
          </c:tx>
          <c:spPr>
            <a:solidFill>
              <a:srgbClr val="01AA97"/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Atuação dos empregados no atendimento ao passageiro em primeiros socorros</c:v>
                </c:pt>
                <c:pt idx="1">
                  <c:v>Atuação dos empregados que ficam nos bloqueios / catracas</c:v>
                </c:pt>
                <c:pt idx="2">
                  <c:v>Atuação dos maquinistas</c:v>
                </c:pt>
                <c:pt idx="3">
                  <c:v>Atuação dos empregados que ficam nas plataformas para auxiliar o embarque e o desembarque</c:v>
                </c:pt>
                <c:pt idx="4">
                  <c:v>Atuação dos agentes de segurança</c:v>
                </c:pt>
                <c:pt idx="5">
                  <c:v>Presença de empregados nas estações para ajudar os passageiros</c:v>
                </c:pt>
              </c:strCache>
            </c:strRef>
          </c:cat>
          <c:val>
            <c:numRef>
              <c:f>Plan1!$B$2:$B$7</c:f>
            </c:numRef>
          </c:val>
          <c:extLst>
            <c:ext xmlns:c16="http://schemas.microsoft.com/office/drawing/2014/chart" uri="{C3380CC4-5D6E-409C-BE32-E72D297353CC}">
              <c16:uniqueId val="{00000000-9B02-4AA0-A1AB-F35680907A20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2º SEM 20222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Plan1!$A$2:$A$7</c:f>
              <c:strCache>
                <c:ptCount val="6"/>
                <c:pt idx="0">
                  <c:v>Atuação dos empregados no atendimento ao passageiro em primeiros socorros</c:v>
                </c:pt>
                <c:pt idx="1">
                  <c:v>Atuação dos empregados que ficam nos bloqueios / catracas</c:v>
                </c:pt>
                <c:pt idx="2">
                  <c:v>Atuação dos maquinistas</c:v>
                </c:pt>
                <c:pt idx="3">
                  <c:v>Atuação dos empregados que ficam nas plataformas para auxiliar o embarque e o desembarque</c:v>
                </c:pt>
                <c:pt idx="4">
                  <c:v>Atuação dos agentes de segurança</c:v>
                </c:pt>
                <c:pt idx="5">
                  <c:v>Presença de empregados nas estações para ajudar os passageiros</c:v>
                </c:pt>
              </c:strCache>
            </c:strRef>
          </c:cat>
          <c:val>
            <c:numRef>
              <c:f>Plan1!$C$2:$C$7</c:f>
              <c:numCache>
                <c:formatCode>General</c:formatCode>
                <c:ptCount val="6"/>
                <c:pt idx="0">
                  <c:v>68.930000000000007</c:v>
                </c:pt>
                <c:pt idx="1">
                  <c:v>69.16</c:v>
                </c:pt>
                <c:pt idx="2">
                  <c:v>80.91</c:v>
                </c:pt>
                <c:pt idx="3">
                  <c:v>61.96</c:v>
                </c:pt>
                <c:pt idx="4">
                  <c:v>61.21</c:v>
                </c:pt>
                <c:pt idx="5">
                  <c:v>55.38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02-4AA0-A1AB-F35680907A20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3º SEM 20222</c:v>
                </c:pt>
              </c:strCache>
            </c:strRef>
          </c:tx>
          <c:spPr>
            <a:solidFill>
              <a:srgbClr val="01AA97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Plan1!$A$2:$A$7</c:f>
              <c:strCache>
                <c:ptCount val="6"/>
                <c:pt idx="0">
                  <c:v>Atuação dos empregados no atendimento ao passageiro em primeiros socorros</c:v>
                </c:pt>
                <c:pt idx="1">
                  <c:v>Atuação dos empregados que ficam nos bloqueios / catracas</c:v>
                </c:pt>
                <c:pt idx="2">
                  <c:v>Atuação dos maquinistas</c:v>
                </c:pt>
                <c:pt idx="3">
                  <c:v>Atuação dos empregados que ficam nas plataformas para auxiliar o embarque e o desembarque</c:v>
                </c:pt>
                <c:pt idx="4">
                  <c:v>Atuação dos agentes de segurança</c:v>
                </c:pt>
                <c:pt idx="5">
                  <c:v>Presença de empregados nas estações para ajudar os passageiros</c:v>
                </c:pt>
              </c:strCache>
            </c:strRef>
          </c:cat>
          <c:val>
            <c:numRef>
              <c:f>Plan1!$D$2:$D$7</c:f>
              <c:numCache>
                <c:formatCode>0.00</c:formatCode>
                <c:ptCount val="6"/>
                <c:pt idx="0">
                  <c:v>66.593886462882097</c:v>
                </c:pt>
                <c:pt idx="1">
                  <c:v>66.197183098591552</c:v>
                </c:pt>
                <c:pt idx="2">
                  <c:v>65.368852459016395</c:v>
                </c:pt>
                <c:pt idx="3">
                  <c:v>60.279441117764478</c:v>
                </c:pt>
                <c:pt idx="4">
                  <c:v>56.740442655935617</c:v>
                </c:pt>
                <c:pt idx="5">
                  <c:v>53.892215568862277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42-444C-B173-0BE23FAC9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2049699744"/>
        <c:axId val="2049705728"/>
      </c:barChart>
      <c:catAx>
        <c:axId val="20496997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49705728"/>
        <c:crosses val="autoZero"/>
        <c:auto val="1"/>
        <c:lblAlgn val="ctr"/>
        <c:lblOffset val="100"/>
        <c:noMultiLvlLbl val="0"/>
      </c:catAx>
      <c:valAx>
        <c:axId val="204970572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one"/>
        <c:crossAx val="2049699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out/22</c:v>
                </c:pt>
              </c:strCache>
            </c:strRef>
          </c:tx>
          <c:spPr>
            <a:ln>
              <a:solidFill>
                <a:srgbClr val="5F5F55"/>
              </a:solidFill>
            </a:ln>
          </c:spPr>
          <c:dPt>
            <c:idx val="0"/>
            <c:bubble3D val="0"/>
            <c:spPr>
              <a:solidFill>
                <a:srgbClr val="A9D18E"/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2CA-4F47-BDDD-FE1635F8CBF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2CA-4F47-BDDD-FE1635F8CBF1}"/>
              </c:ext>
            </c:extLst>
          </c:dPt>
          <c:cat>
            <c:strRef>
              <c:f>Plan1!$A$2:$A$3</c:f>
              <c:strCache>
                <c:ptCount val="2"/>
                <c:pt idx="0">
                  <c:v>Atendimento</c:v>
                </c:pt>
                <c:pt idx="1">
                  <c:v>dif.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66.258333333333326</c:v>
                </c:pt>
                <c:pt idx="1">
                  <c:v>33.741666666666674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CA-4F47-BDDD-FE1635F8CB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4151178018221744"/>
          <c:y val="1.9583635956315407E-2"/>
          <c:w val="0.35584955540582353"/>
          <c:h val="0.946078431372549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1º SEM 2022</c:v>
                </c:pt>
              </c:strCache>
            </c:strRef>
          </c:tx>
          <c:spPr>
            <a:solidFill>
              <a:srgbClr val="01AA97"/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Plan1!$A$2:$A$13</c:f>
              <c:strCache>
                <c:ptCount val="12"/>
                <c:pt idx="0">
                  <c:v>Compreensão das placas e cartazes</c:v>
                </c:pt>
                <c:pt idx="1">
                  <c:v>Quantidade de placas / cartazes para se orientar no sistema metroferroviário</c:v>
                </c:pt>
                <c:pt idx="2">
                  <c:v>Quantidade de cartazes de orientação ao passageiro</c:v>
                </c:pt>
                <c:pt idx="3">
                  <c:v>Quantidade de mensagens dadas nos alto falantes</c:v>
                </c:pt>
                <c:pt idx="4">
                  <c:v>Informações sobre riscos de acidentes</c:v>
                </c:pt>
                <c:pt idx="5">
                  <c:v>Qualidade do som das mensagens nas estações</c:v>
                </c:pt>
                <c:pt idx="6">
                  <c:v>Qualidade do som nas mensagens nos trens</c:v>
                </c:pt>
                <c:pt idx="7">
                  <c:v>Efeito das mensagens dos alto falantes sobre as orientações de uso do sistema no comportamento dos passageiros</c:v>
                </c:pt>
                <c:pt idx="8">
                  <c:v>Facilidade de informações sobre sistemas integrados e arredores</c:v>
                </c:pt>
                <c:pt idx="9">
                  <c:v>Efeito dos cartazes de uso do sistema no comportamento dos passageiros</c:v>
                </c:pt>
                <c:pt idx="10">
                  <c:v>Mensagens sonoras e cartazes nas estações sobre anormalidades / problemas</c:v>
                </c:pt>
                <c:pt idx="11">
                  <c:v>Mensagens sonoras no interior dos trens sobre anormalidades / problemas</c:v>
                </c:pt>
              </c:strCache>
            </c:strRef>
          </c:cat>
          <c:val>
            <c:numRef>
              <c:f>Plan1!$B$2:$B$13</c:f>
            </c:numRef>
          </c:val>
          <c:extLst>
            <c:ext xmlns:c16="http://schemas.microsoft.com/office/drawing/2014/chart" uri="{C3380CC4-5D6E-409C-BE32-E72D297353CC}">
              <c16:uniqueId val="{00000000-D8E8-46EF-B638-F6231DE748A9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2º SEM 2022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Plan1!$A$2:$A$13</c:f>
              <c:strCache>
                <c:ptCount val="12"/>
                <c:pt idx="0">
                  <c:v>Compreensão das placas e cartazes</c:v>
                </c:pt>
                <c:pt idx="1">
                  <c:v>Quantidade de placas / cartazes para se orientar no sistema metroferroviário</c:v>
                </c:pt>
                <c:pt idx="2">
                  <c:v>Quantidade de cartazes de orientação ao passageiro</c:v>
                </c:pt>
                <c:pt idx="3">
                  <c:v>Quantidade de mensagens dadas nos alto falantes</c:v>
                </c:pt>
                <c:pt idx="4">
                  <c:v>Informações sobre riscos de acidentes</c:v>
                </c:pt>
                <c:pt idx="5">
                  <c:v>Qualidade do som das mensagens nas estações</c:v>
                </c:pt>
                <c:pt idx="6">
                  <c:v>Qualidade do som nas mensagens nos trens</c:v>
                </c:pt>
                <c:pt idx="7">
                  <c:v>Efeito das mensagens dos alto falantes sobre as orientações de uso do sistema no comportamento dos passageiros</c:v>
                </c:pt>
                <c:pt idx="8">
                  <c:v>Facilidade de informações sobre sistemas integrados e arredores</c:v>
                </c:pt>
                <c:pt idx="9">
                  <c:v>Efeito dos cartazes de uso do sistema no comportamento dos passageiros</c:v>
                </c:pt>
                <c:pt idx="10">
                  <c:v>Mensagens sonoras e cartazes nas estações sobre anormalidades / problemas</c:v>
                </c:pt>
                <c:pt idx="11">
                  <c:v>Mensagens sonoras no interior dos trens sobre anormalidades / problemas</c:v>
                </c:pt>
              </c:strCache>
            </c:strRef>
          </c:cat>
          <c:val>
            <c:numRef>
              <c:f>Plan1!$C$2:$C$13</c:f>
              <c:numCache>
                <c:formatCode>General</c:formatCode>
                <c:ptCount val="12"/>
                <c:pt idx="0">
                  <c:v>68.62</c:v>
                </c:pt>
                <c:pt idx="1">
                  <c:v>65.75</c:v>
                </c:pt>
                <c:pt idx="2">
                  <c:v>60.67</c:v>
                </c:pt>
                <c:pt idx="3">
                  <c:v>61.67</c:v>
                </c:pt>
                <c:pt idx="4">
                  <c:v>61.69</c:v>
                </c:pt>
                <c:pt idx="5">
                  <c:v>58.67</c:v>
                </c:pt>
                <c:pt idx="6">
                  <c:v>59.53</c:v>
                </c:pt>
                <c:pt idx="7">
                  <c:v>55.66</c:v>
                </c:pt>
                <c:pt idx="8">
                  <c:v>56.05</c:v>
                </c:pt>
                <c:pt idx="9">
                  <c:v>52.87</c:v>
                </c:pt>
                <c:pt idx="10">
                  <c:v>45.79</c:v>
                </c:pt>
                <c:pt idx="11">
                  <c:v>49.51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E8-46EF-B638-F6231DE748A9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1º SEM 2023</c:v>
                </c:pt>
              </c:strCache>
            </c:strRef>
          </c:tx>
          <c:spPr>
            <a:solidFill>
              <a:srgbClr val="01AA97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Plan1!$A$2:$A$13</c:f>
              <c:strCache>
                <c:ptCount val="12"/>
                <c:pt idx="0">
                  <c:v>Compreensão das placas e cartazes</c:v>
                </c:pt>
                <c:pt idx="1">
                  <c:v>Quantidade de placas / cartazes para se orientar no sistema metroferroviário</c:v>
                </c:pt>
                <c:pt idx="2">
                  <c:v>Quantidade de cartazes de orientação ao passageiro</c:v>
                </c:pt>
                <c:pt idx="3">
                  <c:v>Quantidade de mensagens dadas nos alto falantes</c:v>
                </c:pt>
                <c:pt idx="4">
                  <c:v>Informações sobre riscos de acidentes</c:v>
                </c:pt>
                <c:pt idx="5">
                  <c:v>Qualidade do som das mensagens nas estações</c:v>
                </c:pt>
                <c:pt idx="6">
                  <c:v>Qualidade do som nas mensagens nos trens</c:v>
                </c:pt>
                <c:pt idx="7">
                  <c:v>Efeito das mensagens dos alto falantes sobre as orientações de uso do sistema no comportamento dos passageiros</c:v>
                </c:pt>
                <c:pt idx="8">
                  <c:v>Facilidade de informações sobre sistemas integrados e arredores</c:v>
                </c:pt>
                <c:pt idx="9">
                  <c:v>Efeito dos cartazes de uso do sistema no comportamento dos passageiros</c:v>
                </c:pt>
                <c:pt idx="10">
                  <c:v>Mensagens sonoras e cartazes nas estações sobre anormalidades / problemas</c:v>
                </c:pt>
                <c:pt idx="11">
                  <c:v>Mensagens sonoras no interior dos trens sobre anormalidades / problemas</c:v>
                </c:pt>
              </c:strCache>
            </c:strRef>
          </c:cat>
          <c:val>
            <c:numRef>
              <c:f>Plan1!$D$2:$D$13</c:f>
              <c:numCache>
                <c:formatCode>0.00</c:formatCode>
                <c:ptCount val="12"/>
                <c:pt idx="0">
                  <c:v>73.453093812375243</c:v>
                </c:pt>
                <c:pt idx="1">
                  <c:v>67.465069860279442</c:v>
                </c:pt>
                <c:pt idx="2">
                  <c:v>63.326653306613224</c:v>
                </c:pt>
                <c:pt idx="3">
                  <c:v>59.8</c:v>
                </c:pt>
                <c:pt idx="4">
                  <c:v>57.915831663326657</c:v>
                </c:pt>
                <c:pt idx="5">
                  <c:v>56.599999999999994</c:v>
                </c:pt>
                <c:pt idx="6">
                  <c:v>53.892215568862277</c:v>
                </c:pt>
                <c:pt idx="7">
                  <c:v>53.293413173652695</c:v>
                </c:pt>
                <c:pt idx="8">
                  <c:v>51.417004048582996</c:v>
                </c:pt>
                <c:pt idx="9">
                  <c:v>51.313131313131308</c:v>
                </c:pt>
                <c:pt idx="10">
                  <c:v>50.499001996007983</c:v>
                </c:pt>
                <c:pt idx="11">
                  <c:v>49.6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C8-49DB-B320-08C39F7BC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2049701920"/>
        <c:axId val="2049702464"/>
      </c:barChart>
      <c:catAx>
        <c:axId val="20497019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49702464"/>
        <c:crosses val="autoZero"/>
        <c:auto val="1"/>
        <c:lblAlgn val="ctr"/>
        <c:lblOffset val="100"/>
        <c:noMultiLvlLbl val="0"/>
      </c:catAx>
      <c:valAx>
        <c:axId val="204970246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one"/>
        <c:crossAx val="204970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mai/22</c:v>
                </c:pt>
              </c:strCache>
            </c:strRef>
          </c:tx>
          <c:spPr>
            <a:ln>
              <a:solidFill>
                <a:srgbClr val="5F5F55"/>
              </a:solidFill>
            </a:ln>
          </c:spPr>
          <c:dPt>
            <c:idx val="0"/>
            <c:bubble3D val="0"/>
            <c:spPr>
              <a:solidFill>
                <a:srgbClr val="01AA97"/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F20-4C0F-8FAE-E30DC8D9B49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F20-4C0F-8FAE-E30DC8D9B493}"/>
              </c:ext>
            </c:extLst>
          </c:dPt>
          <c:cat>
            <c:strRef>
              <c:f>Plan1!$A$2:$A$3</c:f>
              <c:strCache>
                <c:ptCount val="2"/>
                <c:pt idx="0">
                  <c:v>Informação</c:v>
                </c:pt>
                <c:pt idx="1">
                  <c:v>dif.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###0.00">
                  <c:v>57.381284561902646</c:v>
                </c:pt>
                <c:pt idx="1">
                  <c:v>42.618715438097354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20-4C0F-8FAE-E30DC8D9B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out/22</c:v>
                </c:pt>
              </c:strCache>
            </c:strRef>
          </c:tx>
          <c:spPr>
            <a:ln>
              <a:solidFill>
                <a:srgbClr val="5F5F55"/>
              </a:solidFill>
            </a:ln>
          </c:spPr>
          <c:dPt>
            <c:idx val="0"/>
            <c:bubble3D val="0"/>
            <c:spPr>
              <a:solidFill>
                <a:srgbClr val="A9D18E"/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515-4569-84F4-358E3840763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515-4569-84F4-358E38407638}"/>
              </c:ext>
            </c:extLst>
          </c:dPt>
          <c:cat>
            <c:strRef>
              <c:f>Plan1!$A$2:$A$3</c:f>
              <c:strCache>
                <c:ptCount val="2"/>
                <c:pt idx="0">
                  <c:v>Informação</c:v>
                </c:pt>
                <c:pt idx="1">
                  <c:v>dif.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58.04</c:v>
                </c:pt>
                <c:pt idx="1">
                  <c:v>41.96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15-4569-84F4-358E384076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67549668874204E-2"/>
          <c:y val="5.1873204732715172E-2"/>
          <c:w val="0.92715231788079466"/>
          <c:h val="0.812060724325571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1º SEM 2022</c:v>
                </c:pt>
              </c:strCache>
            </c:strRef>
          </c:tx>
          <c:spPr>
            <a:solidFill>
              <a:srgbClr val="01AA97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 De 16 a 25 Anos</c:v>
                </c:pt>
                <c:pt idx="1">
                  <c:v> De 26 a 40 Anos</c:v>
                </c:pt>
                <c:pt idx="2">
                  <c:v> De 41 a 54 Anos</c:v>
                </c:pt>
                <c:pt idx="3">
                  <c:v> De 55 a 64 Anos</c:v>
                </c:pt>
                <c:pt idx="4">
                  <c:v> 65 Anos ou mais</c:v>
                </c:pt>
              </c:strCache>
            </c:strRef>
          </c:cat>
          <c:val>
            <c:numRef>
              <c:f>Plan1!$B$2:$B$6</c:f>
            </c:numRef>
          </c:val>
          <c:extLst>
            <c:ext xmlns:c16="http://schemas.microsoft.com/office/drawing/2014/chart" uri="{C3380CC4-5D6E-409C-BE32-E72D297353CC}">
              <c16:uniqueId val="{00000000-6801-4734-A523-500F36D008BA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2º SEM 2022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Plan1!$A$2:$A$6</c:f>
              <c:strCache>
                <c:ptCount val="5"/>
                <c:pt idx="0">
                  <c:v> De 16 a 25 Anos</c:v>
                </c:pt>
                <c:pt idx="1">
                  <c:v> De 26 a 40 Anos</c:v>
                </c:pt>
                <c:pt idx="2">
                  <c:v> De 41 a 54 Anos</c:v>
                </c:pt>
                <c:pt idx="3">
                  <c:v> De 55 a 64 Anos</c:v>
                </c:pt>
                <c:pt idx="4">
                  <c:v> 65 Anos ou mais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31.06</c:v>
                </c:pt>
                <c:pt idx="1">
                  <c:v>37.97</c:v>
                </c:pt>
                <c:pt idx="2">
                  <c:v>23.86</c:v>
                </c:pt>
                <c:pt idx="3">
                  <c:v>4.7699999999999996</c:v>
                </c:pt>
                <c:pt idx="4">
                  <c:v>2.34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01-4734-A523-500F36D008BA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1º SEM 2023</c:v>
                </c:pt>
              </c:strCache>
            </c:strRef>
          </c:tx>
          <c:spPr>
            <a:solidFill>
              <a:srgbClr val="01AA97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Plan1!$A$2:$A$6</c:f>
              <c:strCache>
                <c:ptCount val="5"/>
                <c:pt idx="0">
                  <c:v> De 16 a 25 Anos</c:v>
                </c:pt>
                <c:pt idx="1">
                  <c:v> De 26 a 40 Anos</c:v>
                </c:pt>
                <c:pt idx="2">
                  <c:v> De 41 a 54 Anos</c:v>
                </c:pt>
                <c:pt idx="3">
                  <c:v> De 55 a 64 Anos</c:v>
                </c:pt>
                <c:pt idx="4">
                  <c:v> 65 Anos ou mais</c:v>
                </c:pt>
              </c:strCache>
            </c:strRef>
          </c:cat>
          <c:val>
            <c:numRef>
              <c:f>Plan1!$D$2:$D$6</c:f>
              <c:numCache>
                <c:formatCode>0.0</c:formatCode>
                <c:ptCount val="5"/>
                <c:pt idx="0">
                  <c:v>27.81655034895314</c:v>
                </c:pt>
                <c:pt idx="1">
                  <c:v>40.279162512462612</c:v>
                </c:pt>
                <c:pt idx="2">
                  <c:v>22.731804586241275</c:v>
                </c:pt>
                <c:pt idx="3">
                  <c:v>6.8793619142572284</c:v>
                </c:pt>
                <c:pt idx="4">
                  <c:v>2.293120638085743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D5-4EFC-A3E3-9F0FF7E554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1599179968"/>
        <c:axId val="1599175072"/>
      </c:barChart>
      <c:catAx>
        <c:axId val="1599179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1599175072"/>
        <c:crosses val="autoZero"/>
        <c:auto val="1"/>
        <c:lblAlgn val="ctr"/>
        <c:lblOffset val="100"/>
        <c:noMultiLvlLbl val="0"/>
      </c:catAx>
      <c:valAx>
        <c:axId val="1599175072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1599179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mai/22</c:v>
                </c:pt>
              </c:strCache>
            </c:strRef>
          </c:tx>
          <c:spPr>
            <a:ln>
              <a:solidFill>
                <a:srgbClr val="5F5F55"/>
              </a:solidFill>
            </a:ln>
          </c:spPr>
          <c:dPt>
            <c:idx val="0"/>
            <c:bubble3D val="0"/>
            <c:spPr>
              <a:solidFill>
                <a:srgbClr val="01AA97"/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C53-45A1-BE57-A4830CB328D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C53-45A1-BE57-A4830CB328DC}"/>
              </c:ext>
            </c:extLst>
          </c:dPt>
          <c:cat>
            <c:strRef>
              <c:f>Plan1!$A$2:$A$3</c:f>
              <c:strCache>
                <c:ptCount val="2"/>
                <c:pt idx="0">
                  <c:v>acessibilidade</c:v>
                </c:pt>
                <c:pt idx="1">
                  <c:v>dif.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###0.00">
                  <c:v>44.353825792701478</c:v>
                </c:pt>
                <c:pt idx="1">
                  <c:v>55.646174207298522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53-45A1-BE57-A4830CB32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1º SEM 2022</c:v>
                </c:pt>
              </c:strCache>
            </c:strRef>
          </c:tx>
          <c:spPr>
            <a:solidFill>
              <a:srgbClr val="01AA97"/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Atuação dos empregados, no atendimento preferencial dado aos passageiros preferenciais</c:v>
                </c:pt>
                <c:pt idx="1">
                  <c:v>Facilidade de uso das linhas para pessoas com deficiência ou dificuldade de locomoção ou com deficiência visual se orientar pela sinalização de piso tátil (piso azul)</c:v>
                </c:pt>
                <c:pt idx="2">
                  <c:v>Existência de instalações e equipamentos adaptados nas estações</c:v>
                </c:pt>
                <c:pt idx="3">
                  <c:v>Quantidade de lugares, espaço nos trens para passageiros preferenciais</c:v>
                </c:pt>
                <c:pt idx="4">
                  <c:v>Facilidade de embarque na área destinada aos passageiros preferenciais</c:v>
                </c:pt>
                <c:pt idx="5">
                  <c:v>Disponibilidade de equipamentos (elevadores,escadas e esteiras rolantes) para facilitar o deslocamento dos passageiros preferenciais</c:v>
                </c:pt>
              </c:strCache>
            </c:strRef>
          </c:cat>
          <c:val>
            <c:numRef>
              <c:f>Plan1!$B$2:$B$7</c:f>
            </c:numRef>
          </c:val>
          <c:extLst>
            <c:ext xmlns:c16="http://schemas.microsoft.com/office/drawing/2014/chart" uri="{C3380CC4-5D6E-409C-BE32-E72D297353CC}">
              <c16:uniqueId val="{00000000-0923-49C3-9892-F96EB9A9EDE5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2º SEM 2022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Plan1!$A$2:$A$7</c:f>
              <c:strCache>
                <c:ptCount val="6"/>
                <c:pt idx="0">
                  <c:v>Atuação dos empregados, no atendimento preferencial dado aos passageiros preferenciais</c:v>
                </c:pt>
                <c:pt idx="1">
                  <c:v>Facilidade de uso das linhas para pessoas com deficiência ou dificuldade de locomoção ou com deficiência visual se orientar pela sinalização de piso tátil (piso azul)</c:v>
                </c:pt>
                <c:pt idx="2">
                  <c:v>Existência de instalações e equipamentos adaptados nas estações</c:v>
                </c:pt>
                <c:pt idx="3">
                  <c:v>Quantidade de lugares, espaço nos trens para passageiros preferenciais</c:v>
                </c:pt>
                <c:pt idx="4">
                  <c:v>Facilidade de embarque na área destinada aos passageiros preferenciais</c:v>
                </c:pt>
                <c:pt idx="5">
                  <c:v>Disponibilidade de equipamentos (elevadores,escadas e esteiras rolantes) para facilitar o deslocamento dos passageiros preferenciais</c:v>
                </c:pt>
              </c:strCache>
            </c:strRef>
          </c:cat>
          <c:val>
            <c:numRef>
              <c:f>Plan1!$C$2:$C$7</c:f>
              <c:numCache>
                <c:formatCode>General</c:formatCode>
                <c:ptCount val="6"/>
                <c:pt idx="0">
                  <c:v>59.84</c:v>
                </c:pt>
                <c:pt idx="1">
                  <c:v>45.62</c:v>
                </c:pt>
                <c:pt idx="2">
                  <c:v>37.770000000000003</c:v>
                </c:pt>
                <c:pt idx="3">
                  <c:v>42.66</c:v>
                </c:pt>
                <c:pt idx="4">
                  <c:v>37.65</c:v>
                </c:pt>
                <c:pt idx="5">
                  <c:v>39.17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23-49C3-9892-F96EB9A9EDE5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1º SEM 2023</c:v>
                </c:pt>
              </c:strCache>
            </c:strRef>
          </c:tx>
          <c:spPr>
            <a:solidFill>
              <a:srgbClr val="01AA97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Plan1!$A$2:$A$7</c:f>
              <c:strCache>
                <c:ptCount val="6"/>
                <c:pt idx="0">
                  <c:v>Atuação dos empregados, no atendimento preferencial dado aos passageiros preferenciais</c:v>
                </c:pt>
                <c:pt idx="1">
                  <c:v>Facilidade de uso das linhas para pessoas com deficiência ou dificuldade de locomoção ou com deficiência visual se orientar pela sinalização de piso tátil (piso azul)</c:v>
                </c:pt>
                <c:pt idx="2">
                  <c:v>Existência de instalações e equipamentos adaptados nas estações</c:v>
                </c:pt>
                <c:pt idx="3">
                  <c:v>Quantidade de lugares, espaço nos trens para passageiros preferenciais</c:v>
                </c:pt>
                <c:pt idx="4">
                  <c:v>Facilidade de embarque na área destinada aos passageiros preferenciais</c:v>
                </c:pt>
                <c:pt idx="5">
                  <c:v>Disponibilidade de equipamentos (elevadores,escadas e esteiras rolantes) para facilitar o deslocamento dos passageiros preferenciais</c:v>
                </c:pt>
              </c:strCache>
            </c:strRef>
          </c:cat>
          <c:val>
            <c:numRef>
              <c:f>Plan1!$D$2:$D$7</c:f>
              <c:numCache>
                <c:formatCode>0.00</c:formatCode>
                <c:ptCount val="6"/>
                <c:pt idx="0">
                  <c:v>61.963190184049076</c:v>
                </c:pt>
                <c:pt idx="1">
                  <c:v>50.40650406504065</c:v>
                </c:pt>
                <c:pt idx="2">
                  <c:v>41.358024691358025</c:v>
                </c:pt>
                <c:pt idx="3">
                  <c:v>40.681362725450903</c:v>
                </c:pt>
                <c:pt idx="4">
                  <c:v>37.044534412955464</c:v>
                </c:pt>
                <c:pt idx="5">
                  <c:v>34.669338677354709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D0-4DBE-ACE3-0A7479C3F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2049700288"/>
        <c:axId val="2049703008"/>
      </c:barChart>
      <c:catAx>
        <c:axId val="20497002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49703008"/>
        <c:crosses val="autoZero"/>
        <c:auto val="1"/>
        <c:lblAlgn val="ctr"/>
        <c:lblOffset val="100"/>
        <c:noMultiLvlLbl val="0"/>
      </c:catAx>
      <c:valAx>
        <c:axId val="204970300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one"/>
        <c:crossAx val="204970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out/22</c:v>
                </c:pt>
              </c:strCache>
            </c:strRef>
          </c:tx>
          <c:spPr>
            <a:ln>
              <a:solidFill>
                <a:srgbClr val="5F5F55"/>
              </a:solidFill>
            </a:ln>
          </c:spPr>
          <c:dPt>
            <c:idx val="0"/>
            <c:bubble3D val="0"/>
            <c:spPr>
              <a:solidFill>
                <a:srgbClr val="A9D18E"/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20C-49CB-AD7B-B0291AA4E0E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20C-49CB-AD7B-B0291AA4E0E1}"/>
              </c:ext>
            </c:extLst>
          </c:dPt>
          <c:cat>
            <c:strRef>
              <c:f>Plan1!$A$2:$A$3</c:f>
              <c:strCache>
                <c:ptCount val="2"/>
                <c:pt idx="0">
                  <c:v>acessibilidade</c:v>
                </c:pt>
                <c:pt idx="1">
                  <c:v>dif.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43.784999999999997</c:v>
                </c:pt>
                <c:pt idx="1">
                  <c:v>56.215000000000003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0C-49CB-AD7B-B0291AA4E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mai/22</c:v>
                </c:pt>
              </c:strCache>
            </c:strRef>
          </c:tx>
          <c:spPr>
            <a:ln>
              <a:solidFill>
                <a:srgbClr val="5F5F55"/>
              </a:solidFill>
            </a:ln>
          </c:spPr>
          <c:dPt>
            <c:idx val="0"/>
            <c:bubble3D val="0"/>
            <c:spPr>
              <a:solidFill>
                <a:srgbClr val="01AA97"/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55A-4058-A6BA-9185D314859E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55A-4058-A6BA-9185D314859E}"/>
              </c:ext>
            </c:extLst>
          </c:dPt>
          <c:cat>
            <c:strRef>
              <c:f>Plan1!$A$2:$A$3</c:f>
              <c:strCache>
                <c:ptCount val="2"/>
                <c:pt idx="0">
                  <c:v>IGS</c:v>
                </c:pt>
                <c:pt idx="1">
                  <c:v>dif.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49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5A-4058-A6BA-9185D3148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out/22</c:v>
                </c:pt>
              </c:strCache>
            </c:strRef>
          </c:tx>
          <c:spPr>
            <a:ln>
              <a:solidFill>
                <a:srgbClr val="5F5F55"/>
              </a:solidFill>
            </a:ln>
          </c:spPr>
          <c:dPt>
            <c:idx val="0"/>
            <c:bubble3D val="0"/>
            <c:spPr>
              <a:solidFill>
                <a:srgbClr val="A9D18E"/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CB8-4CDA-9FD2-DAAD13C9F01E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CB8-4CDA-9FD2-DAAD13C9F01E}"/>
              </c:ext>
            </c:extLst>
          </c:dPt>
          <c:cat>
            <c:strRef>
              <c:f>Plan1!$A$2:$A$3</c:f>
              <c:strCache>
                <c:ptCount val="2"/>
                <c:pt idx="0">
                  <c:v>IGS</c:v>
                </c:pt>
                <c:pt idx="1">
                  <c:v>dif.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0.0">
                  <c:v>48.834887362637367</c:v>
                </c:pt>
                <c:pt idx="1">
                  <c:v>51.165112637362633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B8-4CDA-9FD2-DAAD13C9F0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486509750797282"/>
          <c:y val="2.6223778028727631E-2"/>
          <c:w val="0.4807979849293032"/>
          <c:h val="0.942307688336799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out/22</c:v>
                </c:pt>
              </c:strCache>
            </c:strRef>
          </c:tx>
          <c:spPr>
            <a:solidFill>
              <a:srgbClr val="A9D18E"/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 Segurança contra acidente</c:v>
                </c:pt>
                <c:pt idx="1">
                  <c:v> Segurança pública</c:v>
                </c:pt>
                <c:pt idx="2">
                  <c:v> Acessibilidade para passageiros preferenciais</c:v>
                </c:pt>
                <c:pt idx="3">
                  <c:v> Rapidez da viagem</c:v>
                </c:pt>
                <c:pt idx="4">
                  <c:v> Atendimento ao passageiro</c:v>
                </c:pt>
                <c:pt idx="5">
                  <c:v> Conforto da viagem</c:v>
                </c:pt>
                <c:pt idx="6">
                  <c:v> Informação ao passageiro</c:v>
                </c:pt>
                <c:pt idx="7">
                  <c:v> Confiabilidade nos serviços prestados</c:v>
                </c:pt>
              </c:strCache>
            </c:strRef>
          </c:cat>
          <c:val>
            <c:numRef>
              <c:f>Plan1!$B$2:$B$9</c:f>
              <c:numCache>
                <c:formatCode>General</c:formatCode>
                <c:ptCount val="8"/>
                <c:pt idx="0">
                  <c:v>14.563917099999999</c:v>
                </c:pt>
                <c:pt idx="1">
                  <c:v>14.720406179999999</c:v>
                </c:pt>
                <c:pt idx="2">
                  <c:v>14.581304769999999</c:v>
                </c:pt>
                <c:pt idx="3">
                  <c:v>13.16594798</c:v>
                </c:pt>
                <c:pt idx="4">
                  <c:v>11.16984282</c:v>
                </c:pt>
                <c:pt idx="5">
                  <c:v>11.882737519999999</c:v>
                </c:pt>
                <c:pt idx="6">
                  <c:v>10.63082487</c:v>
                </c:pt>
                <c:pt idx="7">
                  <c:v>9.2850187789999996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A5-4116-BECF-791DAFD45EAD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mai/22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Plan1!$A$2:$A$9</c:f>
              <c:strCache>
                <c:ptCount val="8"/>
                <c:pt idx="0">
                  <c:v> Segurança contra acidente</c:v>
                </c:pt>
                <c:pt idx="1">
                  <c:v> Segurança pública</c:v>
                </c:pt>
                <c:pt idx="2">
                  <c:v> Acessibilidade para passageiros preferenciais</c:v>
                </c:pt>
                <c:pt idx="3">
                  <c:v> Rapidez da viagem</c:v>
                </c:pt>
                <c:pt idx="4">
                  <c:v> Atendimento ao passageiro</c:v>
                </c:pt>
                <c:pt idx="5">
                  <c:v> Conforto da viagem</c:v>
                </c:pt>
                <c:pt idx="6">
                  <c:v> Informação ao passageiro</c:v>
                </c:pt>
                <c:pt idx="7">
                  <c:v> Confiabilidade nos serviços prestados</c:v>
                </c:pt>
              </c:strCache>
            </c:strRef>
          </c:cat>
          <c:val>
            <c:numRef>
              <c:f>Plan1!$C$2:$C$9</c:f>
            </c:numRef>
          </c:val>
          <c:extLst>
            <c:ext xmlns:c16="http://schemas.microsoft.com/office/drawing/2014/chart" uri="{C3380CC4-5D6E-409C-BE32-E72D297353CC}">
              <c16:uniqueId val="{00000001-68A5-4116-BECF-791DAFD45EAD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mai/23</c:v>
                </c:pt>
              </c:strCache>
            </c:strRef>
          </c:tx>
          <c:spPr>
            <a:solidFill>
              <a:srgbClr val="01AA97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Plan1!$A$2:$A$9</c:f>
              <c:strCache>
                <c:ptCount val="8"/>
                <c:pt idx="0">
                  <c:v> Segurança contra acidente</c:v>
                </c:pt>
                <c:pt idx="1">
                  <c:v> Segurança pública</c:v>
                </c:pt>
                <c:pt idx="2">
                  <c:v> Acessibilidade para passageiros preferenciais</c:v>
                </c:pt>
                <c:pt idx="3">
                  <c:v> Rapidez da viagem</c:v>
                </c:pt>
                <c:pt idx="4">
                  <c:v> Atendimento ao passageiro</c:v>
                </c:pt>
                <c:pt idx="5">
                  <c:v> Conforto da viagem</c:v>
                </c:pt>
                <c:pt idx="6">
                  <c:v> Informação ao passageiro</c:v>
                </c:pt>
                <c:pt idx="7">
                  <c:v> Confiabilidade nos serviços prestados</c:v>
                </c:pt>
              </c:strCache>
            </c:strRef>
          </c:cat>
          <c:val>
            <c:numRef>
              <c:f>Plan1!$D$2:$D$9</c:f>
              <c:numCache>
                <c:formatCode>General</c:formatCode>
                <c:ptCount val="8"/>
                <c:pt idx="0">
                  <c:v>15.41091012676257</c:v>
                </c:pt>
                <c:pt idx="1">
                  <c:v>14.855433698903289</c:v>
                </c:pt>
                <c:pt idx="2">
                  <c:v>14.798461757584388</c:v>
                </c:pt>
                <c:pt idx="3">
                  <c:v>13.103546503347102</c:v>
                </c:pt>
                <c:pt idx="4">
                  <c:v>11.109528557185586</c:v>
                </c:pt>
                <c:pt idx="5">
                  <c:v>10.504201680672269</c:v>
                </c:pt>
                <c:pt idx="6">
                  <c:v>10.500640934339838</c:v>
                </c:pt>
                <c:pt idx="7">
                  <c:v>9.7172767412049605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7-493C-9769-AC0365C088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2049703552"/>
        <c:axId val="2049704096"/>
      </c:barChart>
      <c:catAx>
        <c:axId val="20497035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49704096"/>
        <c:crosses val="autoZero"/>
        <c:auto val="1"/>
        <c:lblAlgn val="ctr"/>
        <c:lblOffset val="100"/>
        <c:noMultiLvlLbl val="0"/>
      </c:catAx>
      <c:valAx>
        <c:axId val="204970409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one"/>
        <c:crossAx val="2049703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99701330437144"/>
          <c:y val="0.15433660078204522"/>
          <c:w val="0.6300289618970043"/>
          <c:h val="0.74574856714339344"/>
        </c:manualLayout>
      </c:layout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out/22</c:v>
                </c:pt>
              </c:strCache>
            </c:strRef>
          </c:tx>
          <c:spPr>
            <a:ln>
              <a:solidFill>
                <a:srgbClr val="5F5F55"/>
              </a:solidFill>
            </a:ln>
          </c:spPr>
          <c:dPt>
            <c:idx val="0"/>
            <c:bubble3D val="0"/>
            <c:spPr>
              <a:solidFill>
                <a:srgbClr val="01AA97"/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92D-4D3B-B203-91A0D46B35AA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92D-4D3B-B203-91A0D46B35AA}"/>
              </c:ext>
            </c:extLst>
          </c:dPt>
          <c:dLbls>
            <c:dLbl>
              <c:idx val="0"/>
              <c:layout>
                <c:manualLayout>
                  <c:x val="-8.3333333333333356E-2"/>
                  <c:y val="-0.105442176870748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2D-4D3B-B203-91A0D46B35AA}"/>
                </c:ext>
              </c:extLst>
            </c:dLbl>
            <c:dLbl>
              <c:idx val="1"/>
              <c:layout>
                <c:manualLayout>
                  <c:x val="0.14367816091954014"/>
                  <c:y val="8.8435374149659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2D-4D3B-B203-91A0D46B35AA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Plan1!$B$2:$B$3</c:f>
              <c:numCache>
                <c:formatCode>0.0</c:formatCode>
                <c:ptCount val="2"/>
                <c:pt idx="0">
                  <c:v>66.201395812562311</c:v>
                </c:pt>
                <c:pt idx="1">
                  <c:v>33.798604187437689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2D-4D3B-B203-91A0D46B3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65"/>
      </c:doughnutChart>
    </c:plotArea>
    <c:legend>
      <c:legendPos val="r"/>
      <c:layout>
        <c:manualLayout>
          <c:xMode val="edge"/>
          <c:yMode val="edge"/>
          <c:x val="0.77727735541677978"/>
          <c:y val="6.2057153570089445E-2"/>
          <c:w val="0.15950425377862251"/>
          <c:h val="0.1888108629278482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2022 1º SEM</c:v>
                </c:pt>
              </c:strCache>
            </c:strRef>
          </c:tx>
          <c:spPr>
            <a:solidFill>
              <a:srgbClr val="01AA97"/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Plan1!$A$2:$A$8</c:f>
              <c:strCache>
                <c:ptCount val="7"/>
                <c:pt idx="0">
                  <c:v> ViaMobilidade</c:v>
                </c:pt>
                <c:pt idx="1">
                  <c:v> CPTM</c:v>
                </c:pt>
                <c:pt idx="2">
                  <c:v> Via4</c:v>
                </c:pt>
                <c:pt idx="3">
                  <c:v> Mobilidade</c:v>
                </c:pt>
                <c:pt idx="4">
                  <c:v> CCR</c:v>
                </c:pt>
                <c:pt idx="5">
                  <c:v> Outros</c:v>
                </c:pt>
                <c:pt idx="6">
                  <c:v> Não sabe qual empresa</c:v>
                </c:pt>
              </c:strCache>
            </c:strRef>
          </c:cat>
          <c:val>
            <c:numRef>
              <c:f>Plan1!$B$2:$B$8</c:f>
            </c:numRef>
          </c:val>
          <c:extLst>
            <c:ext xmlns:c16="http://schemas.microsoft.com/office/drawing/2014/chart" uri="{C3380CC4-5D6E-409C-BE32-E72D297353CC}">
              <c16:uniqueId val="{00000000-3370-432D-B426-B146BFF69167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2022 2º SEM2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Plan1!$A$2:$A$8</c:f>
              <c:strCache>
                <c:ptCount val="7"/>
                <c:pt idx="0">
                  <c:v> ViaMobilidade</c:v>
                </c:pt>
                <c:pt idx="1">
                  <c:v> CPTM</c:v>
                </c:pt>
                <c:pt idx="2">
                  <c:v> Via4</c:v>
                </c:pt>
                <c:pt idx="3">
                  <c:v> Mobilidade</c:v>
                </c:pt>
                <c:pt idx="4">
                  <c:v> CCR</c:v>
                </c:pt>
                <c:pt idx="5">
                  <c:v> Outros</c:v>
                </c:pt>
                <c:pt idx="6">
                  <c:v> Não sabe qual empresa</c:v>
                </c:pt>
              </c:strCache>
            </c:strRef>
          </c:cat>
          <c:val>
            <c:numRef>
              <c:f>Plan1!$C$2:$C$8</c:f>
              <c:numCache>
                <c:formatCode>General</c:formatCode>
                <c:ptCount val="7"/>
                <c:pt idx="0">
                  <c:v>38.17</c:v>
                </c:pt>
                <c:pt idx="1">
                  <c:v>5.26</c:v>
                </c:pt>
                <c:pt idx="2">
                  <c:v>2.2400000000000002</c:v>
                </c:pt>
                <c:pt idx="3">
                  <c:v>1.95</c:v>
                </c:pt>
                <c:pt idx="4">
                  <c:v>2.04</c:v>
                </c:pt>
                <c:pt idx="5">
                  <c:v>3.31</c:v>
                </c:pt>
                <c:pt idx="6">
                  <c:v>47.03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70-432D-B426-B146BFF69167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2023 2º SEM2</c:v>
                </c:pt>
              </c:strCache>
            </c:strRef>
          </c:tx>
          <c:spPr>
            <a:solidFill>
              <a:srgbClr val="01AA97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Plan1!$A$2:$A$8</c:f>
              <c:strCache>
                <c:ptCount val="7"/>
                <c:pt idx="0">
                  <c:v> ViaMobilidade</c:v>
                </c:pt>
                <c:pt idx="1">
                  <c:v> CPTM</c:v>
                </c:pt>
                <c:pt idx="2">
                  <c:v> Via4</c:v>
                </c:pt>
                <c:pt idx="3">
                  <c:v> Mobilidade</c:v>
                </c:pt>
                <c:pt idx="4">
                  <c:v> CCR</c:v>
                </c:pt>
                <c:pt idx="5">
                  <c:v> Outros</c:v>
                </c:pt>
                <c:pt idx="6">
                  <c:v> Não sabe qual empresa</c:v>
                </c:pt>
              </c:strCache>
            </c:strRef>
          </c:cat>
          <c:val>
            <c:numRef>
              <c:f>Plan1!$D$2:$D$8</c:f>
              <c:numCache>
                <c:formatCode>0.0</c:formatCode>
                <c:ptCount val="7"/>
                <c:pt idx="0">
                  <c:v>46.460618145563309</c:v>
                </c:pt>
                <c:pt idx="1">
                  <c:v>4.4865403788634097</c:v>
                </c:pt>
                <c:pt idx="2">
                  <c:v>2.293120638085743</c:v>
                </c:pt>
                <c:pt idx="3">
                  <c:v>1.9940179461615155</c:v>
                </c:pt>
                <c:pt idx="4">
                  <c:v>0.89730807577268201</c:v>
                </c:pt>
                <c:pt idx="5">
                  <c:v>4.1874376869391829</c:v>
                </c:pt>
                <c:pt idx="6">
                  <c:v>39.68095712861416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5A-4D53-9191-1CD39DAA8E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2049704640"/>
        <c:axId val="2049705184"/>
      </c:barChart>
      <c:catAx>
        <c:axId val="20497046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49705184"/>
        <c:crosses val="autoZero"/>
        <c:auto val="1"/>
        <c:lblAlgn val="ctr"/>
        <c:lblOffset val="100"/>
        <c:noMultiLvlLbl val="0"/>
      </c:catAx>
      <c:valAx>
        <c:axId val="204970518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one"/>
        <c:crossAx val="2049704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99701330437144"/>
          <c:y val="0.15433660078204528"/>
          <c:w val="0.6300289618970043"/>
          <c:h val="0.74574856714339388"/>
        </c:manualLayout>
      </c:layout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abr/23</c:v>
                </c:pt>
              </c:strCache>
            </c:strRef>
          </c:tx>
          <c:spPr>
            <a:ln>
              <a:solidFill>
                <a:srgbClr val="5F5F55"/>
              </a:solidFill>
            </a:ln>
          </c:spPr>
          <c:dPt>
            <c:idx val="0"/>
            <c:bubble3D val="0"/>
            <c:spPr>
              <a:solidFill>
                <a:srgbClr val="01AA97"/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E84-43C3-BA22-0EDBBB75A2A2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5F5F5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E84-43C3-BA22-0EDBBB75A2A2}"/>
              </c:ext>
            </c:extLst>
          </c:dPt>
          <c:dLbls>
            <c:dLbl>
              <c:idx val="0"/>
              <c:layout>
                <c:manualLayout>
                  <c:x val="-0.14367816091954025"/>
                  <c:y val="-8.1632653061224525E-2"/>
                </c:manualLayout>
              </c:layout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84-43C3-BA22-0EDBBB75A2A2}"/>
                </c:ext>
              </c:extLst>
            </c:dLbl>
            <c:dLbl>
              <c:idx val="1"/>
              <c:layout>
                <c:manualLayout>
                  <c:x val="0.13505747126436782"/>
                  <c:y val="7.4829931972789115E-2"/>
                </c:manualLayout>
              </c:layout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84-43C3-BA22-0EDBBB75A2A2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Plan1!$A$2:$A$3</c:f>
              <c:strCache>
                <c:ptCount val="2"/>
                <c:pt idx="0">
                  <c:v> Sim</c:v>
                </c:pt>
                <c:pt idx="1">
                  <c:v> Não</c:v>
                </c:pt>
              </c:strCache>
            </c:strRef>
          </c:cat>
          <c:val>
            <c:numRef>
              <c:f>Plan1!$B$2:$B$3</c:f>
              <c:numCache>
                <c:formatCode>0.0</c:formatCode>
                <c:ptCount val="2"/>
                <c:pt idx="0">
                  <c:v>71.684945164506473</c:v>
                </c:pt>
                <c:pt idx="1">
                  <c:v>28.31505483549352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84-43C3-BA22-0EDBBB75A2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65"/>
      </c:doughnutChart>
    </c:plotArea>
    <c:legend>
      <c:legendPos val="r"/>
      <c:layout>
        <c:manualLayout>
          <c:xMode val="edge"/>
          <c:yMode val="edge"/>
          <c:x val="0.81155896461218224"/>
          <c:y val="5.8655793025871768E-2"/>
          <c:w val="0.17119965607747306"/>
          <c:h val="0.1888108629278482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6754966887419E-2"/>
          <c:y val="5.1873204732715172E-2"/>
          <c:w val="0.92715231788079466"/>
          <c:h val="0.812060724325571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1º SEMESTRE 2022</c:v>
                </c:pt>
              </c:strCache>
            </c:strRef>
          </c:tx>
          <c:spPr>
            <a:solidFill>
              <a:srgbClr val="01AA97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Plan1!$B$2:$B$3</c:f>
            </c:numRef>
          </c:val>
          <c:extLst>
            <c:ext xmlns:c16="http://schemas.microsoft.com/office/drawing/2014/chart" uri="{C3380CC4-5D6E-409C-BE32-E72D297353CC}">
              <c16:uniqueId val="{00000000-5B3C-4836-8BF5-6C66E13B6AE9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2º SEMESTRE 2022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Plan1!$C$2:$C$3</c:f>
              <c:numCache>
                <c:formatCode>General</c:formatCode>
                <c:ptCount val="2"/>
                <c:pt idx="0">
                  <c:v>52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3C-4836-8BF5-6C66E13B6AE9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1º SEMESTRE 2023</c:v>
                </c:pt>
              </c:strCache>
            </c:strRef>
          </c:tx>
          <c:spPr>
            <a:solidFill>
              <a:srgbClr val="01AA97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Plan1!$D$2:$D$3</c:f>
              <c:numCache>
                <c:formatCode>0.0</c:formatCode>
                <c:ptCount val="2"/>
                <c:pt idx="0">
                  <c:v>51.944167497507479</c:v>
                </c:pt>
                <c:pt idx="1">
                  <c:v>48.055832502492521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51-4BBB-9D7C-6ECD2C309F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1599165824"/>
        <c:axId val="1599174528"/>
      </c:barChart>
      <c:catAx>
        <c:axId val="1599165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1599174528"/>
        <c:crosses val="autoZero"/>
        <c:auto val="1"/>
        <c:lblAlgn val="ctr"/>
        <c:lblOffset val="100"/>
        <c:noMultiLvlLbl val="0"/>
      </c:catAx>
      <c:valAx>
        <c:axId val="159917452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1599165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67549668874197E-2"/>
          <c:y val="5.1873204732715172E-2"/>
          <c:w val="0.92715231788079466"/>
          <c:h val="0.812060724325571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1º SEM 2022</c:v>
                </c:pt>
              </c:strCache>
            </c:strRef>
          </c:tx>
          <c:spPr>
            <a:solidFill>
              <a:srgbClr val="01AA97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Ens. fundamental</c:v>
                </c:pt>
                <c:pt idx="1">
                  <c:v>Ens. médio</c:v>
                </c:pt>
                <c:pt idx="2">
                  <c:v>Ens. superior</c:v>
                </c:pt>
              </c:strCache>
            </c:strRef>
          </c:cat>
          <c:val>
            <c:numRef>
              <c:f>Plan1!$B$2:$B$4</c:f>
            </c:numRef>
          </c:val>
          <c:extLst>
            <c:ext xmlns:c16="http://schemas.microsoft.com/office/drawing/2014/chart" uri="{C3380CC4-5D6E-409C-BE32-E72D297353CC}">
              <c16:uniqueId val="{00000000-0FC5-44C6-852A-7049CD701C9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2º SEM 2022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Ens. fundamental</c:v>
                </c:pt>
                <c:pt idx="1">
                  <c:v>Ens. médio</c:v>
                </c:pt>
                <c:pt idx="2">
                  <c:v>Ens. superior</c:v>
                </c:pt>
              </c:strCache>
            </c:strRef>
          </c:cat>
          <c:val>
            <c:numRef>
              <c:f>Plan1!$C$2:$C$4</c:f>
              <c:numCache>
                <c:formatCode>General</c:formatCode>
                <c:ptCount val="3"/>
                <c:pt idx="0">
                  <c:v>9.16</c:v>
                </c:pt>
                <c:pt idx="1">
                  <c:v>45.86</c:v>
                </c:pt>
                <c:pt idx="2">
                  <c:v>44.99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C5-44C6-852A-7049CD701C9B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1º SEM 2023</c:v>
                </c:pt>
              </c:strCache>
            </c:strRef>
          </c:tx>
          <c:spPr>
            <a:solidFill>
              <a:srgbClr val="01AA97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Ens. fundamental</c:v>
                </c:pt>
                <c:pt idx="1">
                  <c:v>Ens. médio</c:v>
                </c:pt>
                <c:pt idx="2">
                  <c:v>Ens. superior</c:v>
                </c:pt>
              </c:strCache>
            </c:strRef>
          </c:cat>
          <c:val>
            <c:numRef>
              <c:f>Plan1!$D$2:$D$4</c:f>
              <c:numCache>
                <c:formatCode>0.0</c:formatCode>
                <c:ptCount val="3"/>
                <c:pt idx="0">
                  <c:v>10.767696909272182</c:v>
                </c:pt>
                <c:pt idx="1">
                  <c:v>46.859421734795617</c:v>
                </c:pt>
                <c:pt idx="2">
                  <c:v>42.372881355932201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4-4AD2-9351-7401A591EC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2044744144"/>
        <c:axId val="2044740880"/>
      </c:barChart>
      <c:catAx>
        <c:axId val="2044744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2044740880"/>
        <c:crosses val="autoZero"/>
        <c:auto val="1"/>
        <c:lblAlgn val="ctr"/>
        <c:lblOffset val="100"/>
        <c:noMultiLvlLbl val="0"/>
      </c:catAx>
      <c:valAx>
        <c:axId val="2044740880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2044744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67528313082059E-2"/>
          <c:y val="5.1873204732715145E-2"/>
          <c:w val="0.97629714547377655"/>
          <c:h val="0.75586475253179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1º SEM 2022</c:v>
                </c:pt>
              </c:strCache>
            </c:strRef>
          </c:tx>
          <c:spPr>
            <a:solidFill>
              <a:srgbClr val="01AA97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Até 2 SM</c:v>
                </c:pt>
                <c:pt idx="1">
                  <c:v> De 2 SM até 3 SM</c:v>
                </c:pt>
                <c:pt idx="2">
                  <c:v> De 3 SM até 5 SM</c:v>
                </c:pt>
                <c:pt idx="3">
                  <c:v> De 5 SM até 10 SM</c:v>
                </c:pt>
                <c:pt idx="4">
                  <c:v> Acima de 10 SM</c:v>
                </c:pt>
                <c:pt idx="5">
                  <c:v> Recusa/ não sabe</c:v>
                </c:pt>
              </c:strCache>
            </c:strRef>
          </c:cat>
          <c:val>
            <c:numRef>
              <c:f>Plan1!$B$2:$B$7</c:f>
            </c:numRef>
          </c:val>
          <c:extLst>
            <c:ext xmlns:c16="http://schemas.microsoft.com/office/drawing/2014/chart" uri="{C3380CC4-5D6E-409C-BE32-E72D297353CC}">
              <c16:uniqueId val="{00000000-0FC5-44C6-852A-7049CD701C9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2º SEM 2022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Plan1!$A$2:$A$7</c:f>
              <c:strCache>
                <c:ptCount val="6"/>
                <c:pt idx="0">
                  <c:v>Até 2 SM</c:v>
                </c:pt>
                <c:pt idx="1">
                  <c:v> De 2 SM até 3 SM</c:v>
                </c:pt>
                <c:pt idx="2">
                  <c:v> De 3 SM até 5 SM</c:v>
                </c:pt>
                <c:pt idx="3">
                  <c:v> De 5 SM até 10 SM</c:v>
                </c:pt>
                <c:pt idx="4">
                  <c:v> Acima de 10 SM</c:v>
                </c:pt>
                <c:pt idx="5">
                  <c:v> Recusa/ não sabe</c:v>
                </c:pt>
              </c:strCache>
            </c:strRef>
          </c:cat>
          <c:val>
            <c:numRef>
              <c:f>Plan1!$C$2:$C$7</c:f>
              <c:numCache>
                <c:formatCode>General</c:formatCode>
                <c:ptCount val="6"/>
                <c:pt idx="0">
                  <c:v>26.68</c:v>
                </c:pt>
                <c:pt idx="1">
                  <c:v>24.63</c:v>
                </c:pt>
                <c:pt idx="2">
                  <c:v>29.5</c:v>
                </c:pt>
                <c:pt idx="3">
                  <c:v>13.44</c:v>
                </c:pt>
                <c:pt idx="4">
                  <c:v>4.09</c:v>
                </c:pt>
                <c:pt idx="5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C5-44C6-852A-7049CD701C9B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3º SEM 2022</c:v>
                </c:pt>
              </c:strCache>
            </c:strRef>
          </c:tx>
          <c:spPr>
            <a:solidFill>
              <a:srgbClr val="01AA97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Plan1!$A$2:$A$7</c:f>
              <c:strCache>
                <c:ptCount val="6"/>
                <c:pt idx="0">
                  <c:v>Até 2 SM</c:v>
                </c:pt>
                <c:pt idx="1">
                  <c:v> De 2 SM até 3 SM</c:v>
                </c:pt>
                <c:pt idx="2">
                  <c:v> De 3 SM até 5 SM</c:v>
                </c:pt>
                <c:pt idx="3">
                  <c:v> De 5 SM até 10 SM</c:v>
                </c:pt>
                <c:pt idx="4">
                  <c:v> Acima de 10 SM</c:v>
                </c:pt>
                <c:pt idx="5">
                  <c:v> Recusa/ não sabe</c:v>
                </c:pt>
              </c:strCache>
            </c:strRef>
          </c:cat>
          <c:val>
            <c:numRef>
              <c:f>Plan1!$D$2:$D$7</c:f>
              <c:numCache>
                <c:formatCode>0.0</c:formatCode>
                <c:ptCount val="6"/>
                <c:pt idx="0">
                  <c:v>32.801595214356901</c:v>
                </c:pt>
                <c:pt idx="1">
                  <c:v>20.638085742771686</c:v>
                </c:pt>
                <c:pt idx="2">
                  <c:v>26.520438683948157</c:v>
                </c:pt>
                <c:pt idx="3">
                  <c:v>13.459621136590231</c:v>
                </c:pt>
                <c:pt idx="4">
                  <c:v>4.5862412761714859</c:v>
                </c:pt>
                <c:pt idx="5">
                  <c:v>1.4955134596211399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D2-40E7-83C8-5E5C3C743B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2044741424"/>
        <c:axId val="2044745232"/>
      </c:barChart>
      <c:catAx>
        <c:axId val="2044741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000"/>
            </a:pPr>
            <a:endParaRPr lang="pt-BR"/>
          </a:p>
        </c:txPr>
        <c:crossAx val="2044745232"/>
        <c:crosses val="autoZero"/>
        <c:auto val="1"/>
        <c:lblAlgn val="ctr"/>
        <c:lblOffset val="100"/>
        <c:noMultiLvlLbl val="0"/>
      </c:catAx>
      <c:valAx>
        <c:axId val="2044745232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2044741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303452453058751E-2"/>
          <c:y val="4.8539895013123349E-2"/>
          <c:w val="0.92715231788079466"/>
          <c:h val="0.62872729658792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1º SEM 2022</c:v>
                </c:pt>
              </c:strCache>
            </c:strRef>
          </c:tx>
          <c:spPr>
            <a:solidFill>
              <a:srgbClr val="01AA97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Heavy user</c:v>
                </c:pt>
                <c:pt idx="1">
                  <c:v>Medium user</c:v>
                </c:pt>
                <c:pt idx="2">
                  <c:v>Light user</c:v>
                </c:pt>
                <c:pt idx="3">
                  <c:v>Eventual</c:v>
                </c:pt>
              </c:strCache>
            </c:strRef>
          </c:cat>
          <c:val>
            <c:numRef>
              <c:f>Plan1!$B$2:$B$5</c:f>
            </c:numRef>
          </c:val>
          <c:extLst>
            <c:ext xmlns:c16="http://schemas.microsoft.com/office/drawing/2014/chart" uri="{C3380CC4-5D6E-409C-BE32-E72D297353CC}">
              <c16:uniqueId val="{00000000-8A4F-488E-B391-7060325ADBFC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2º SEM 2022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4F-488E-B391-7060325ADBFC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4F-488E-B391-7060325ADBFC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4F-488E-B391-7060325ADBFC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4F-488E-B391-7060325ADBFC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Plan1!$A$2:$A$5</c:f>
              <c:strCache>
                <c:ptCount val="4"/>
                <c:pt idx="0">
                  <c:v>Heavy user</c:v>
                </c:pt>
                <c:pt idx="1">
                  <c:v>Medium user</c:v>
                </c:pt>
                <c:pt idx="2">
                  <c:v>Light user</c:v>
                </c:pt>
                <c:pt idx="3">
                  <c:v>Eventual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69.52</c:v>
                </c:pt>
                <c:pt idx="1">
                  <c:v>19.27</c:v>
                </c:pt>
                <c:pt idx="2">
                  <c:v>5.94</c:v>
                </c:pt>
                <c:pt idx="3">
                  <c:v>5.26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4F-488E-B391-7060325ADBFC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1º SEM 2023</c:v>
                </c:pt>
              </c:strCache>
            </c:strRef>
          </c:tx>
          <c:spPr>
            <a:solidFill>
              <a:srgbClr val="01AA97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Plan1!$A$2:$A$5</c:f>
              <c:strCache>
                <c:ptCount val="4"/>
                <c:pt idx="0">
                  <c:v>Heavy user</c:v>
                </c:pt>
                <c:pt idx="1">
                  <c:v>Medium user</c:v>
                </c:pt>
                <c:pt idx="2">
                  <c:v>Light user</c:v>
                </c:pt>
                <c:pt idx="3">
                  <c:v>Eventual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67.99601196410768</c:v>
                </c:pt>
                <c:pt idx="1">
                  <c:v>20.139581256231306</c:v>
                </c:pt>
                <c:pt idx="2">
                  <c:v>5.2841475573280157</c:v>
                </c:pt>
                <c:pt idx="3">
                  <c:v>6.5802592223330016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3E-45AD-8A99-49D19C613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2044745776"/>
        <c:axId val="2044746320"/>
      </c:barChart>
      <c:catAx>
        <c:axId val="2044745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2044746320"/>
        <c:crosses val="autoZero"/>
        <c:auto val="1"/>
        <c:lblAlgn val="ctr"/>
        <c:lblOffset val="100"/>
        <c:noMultiLvlLbl val="0"/>
      </c:catAx>
      <c:valAx>
        <c:axId val="2044746320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2044745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431657581263885E-2"/>
          <c:y val="5.5206561679790031E-2"/>
          <c:w val="0.92715231788079466"/>
          <c:h val="0.62872729658792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1º SEM 2022</c:v>
                </c:pt>
              </c:strCache>
            </c:strRef>
          </c:tx>
          <c:spPr>
            <a:solidFill>
              <a:srgbClr val="01AA97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Plan1!$A$2:$A$11</c:f>
              <c:strCache>
                <c:ptCount val="8"/>
                <c:pt idx="0">
                  <c:v> Trabalho</c:v>
                </c:pt>
                <c:pt idx="1">
                  <c:v> Lazer/ Passeio</c:v>
                </c:pt>
                <c:pt idx="2">
                  <c:v> Estudo/ Escola</c:v>
                </c:pt>
                <c:pt idx="3">
                  <c:v> Saúde/ Médico</c:v>
                </c:pt>
                <c:pt idx="4">
                  <c:v>Encontrar amigos/ visitar parente</c:v>
                </c:pt>
                <c:pt idx="5">
                  <c:v> Realizar serviços </c:v>
                </c:pt>
                <c:pt idx="6">
                  <c:v> Entrevista de emprego/ procurar emprego</c:v>
                </c:pt>
                <c:pt idx="7">
                  <c:v> Outras respostas em geral</c:v>
                </c:pt>
              </c:strCache>
            </c:strRef>
          </c:cat>
          <c:val>
            <c:numRef>
              <c:f>Plan1!$B$2:$B$11</c:f>
            </c:numRef>
          </c:val>
          <c:extLst>
            <c:ext xmlns:c16="http://schemas.microsoft.com/office/drawing/2014/chart" uri="{C3380CC4-5D6E-409C-BE32-E72D297353CC}">
              <c16:uniqueId val="{00000000-2F9A-42D1-8ECF-D9E03C37052F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2º SEM 2022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Plan1!$A$2:$A$11</c:f>
              <c:strCache>
                <c:ptCount val="8"/>
                <c:pt idx="0">
                  <c:v> Trabalho</c:v>
                </c:pt>
                <c:pt idx="1">
                  <c:v> Lazer/ Passeio</c:v>
                </c:pt>
                <c:pt idx="2">
                  <c:v> Estudo/ Escola</c:v>
                </c:pt>
                <c:pt idx="3">
                  <c:v> Saúde/ Médico</c:v>
                </c:pt>
                <c:pt idx="4">
                  <c:v>Encontrar amigos/ visitar parente</c:v>
                </c:pt>
                <c:pt idx="5">
                  <c:v> Realizar serviços </c:v>
                </c:pt>
                <c:pt idx="6">
                  <c:v> Entrevista de emprego/ procurar emprego</c:v>
                </c:pt>
                <c:pt idx="7">
                  <c:v> Outras respostas em geral</c:v>
                </c:pt>
              </c:strCache>
            </c:strRef>
          </c:cat>
          <c:val>
            <c:numRef>
              <c:f>Plan1!$C$2:$C$11</c:f>
              <c:numCache>
                <c:formatCode>General</c:formatCode>
                <c:ptCount val="8"/>
                <c:pt idx="0">
                  <c:v>77.900000000000006</c:v>
                </c:pt>
                <c:pt idx="1">
                  <c:v>8.3699999999999992</c:v>
                </c:pt>
                <c:pt idx="2">
                  <c:v>6.33</c:v>
                </c:pt>
                <c:pt idx="3">
                  <c:v>3.89</c:v>
                </c:pt>
                <c:pt idx="4" formatCode="0.0">
                  <c:v>0.48685491723466412</c:v>
                </c:pt>
                <c:pt idx="5">
                  <c:v>1.07</c:v>
                </c:pt>
                <c:pt idx="6">
                  <c:v>0.57999999999999996</c:v>
                </c:pt>
                <c:pt idx="7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9A-42D1-8ECF-D9E03C37052F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1º SEM 2023</c:v>
                </c:pt>
              </c:strCache>
            </c:strRef>
          </c:tx>
          <c:spPr>
            <a:solidFill>
              <a:srgbClr val="01AA97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Plan1!$A$2:$A$11</c:f>
              <c:strCache>
                <c:ptCount val="8"/>
                <c:pt idx="0">
                  <c:v> Trabalho</c:v>
                </c:pt>
                <c:pt idx="1">
                  <c:v> Lazer/ Passeio</c:v>
                </c:pt>
                <c:pt idx="2">
                  <c:v> Estudo/ Escola</c:v>
                </c:pt>
                <c:pt idx="3">
                  <c:v> Saúde/ Médico</c:v>
                </c:pt>
                <c:pt idx="4">
                  <c:v>Encontrar amigos/ visitar parente</c:v>
                </c:pt>
                <c:pt idx="5">
                  <c:v> Realizar serviços </c:v>
                </c:pt>
                <c:pt idx="6">
                  <c:v> Entrevista de emprego/ procurar emprego</c:v>
                </c:pt>
                <c:pt idx="7">
                  <c:v> Outras respostas em geral</c:v>
                </c:pt>
              </c:strCache>
            </c:strRef>
          </c:cat>
          <c:val>
            <c:numRef>
              <c:f>Plan1!$D$2:$D$11</c:f>
              <c:numCache>
                <c:formatCode>0.0</c:formatCode>
                <c:ptCount val="8"/>
                <c:pt idx="0">
                  <c:v>78.464606181455636</c:v>
                </c:pt>
                <c:pt idx="1">
                  <c:v>7.3778664007976076</c:v>
                </c:pt>
                <c:pt idx="2">
                  <c:v>6.5802592223330016</c:v>
                </c:pt>
                <c:pt idx="3">
                  <c:v>4.1874376869391829</c:v>
                </c:pt>
                <c:pt idx="4">
                  <c:v>0.69790628115653042</c:v>
                </c:pt>
                <c:pt idx="5">
                  <c:v>0.39880358923230308</c:v>
                </c:pt>
                <c:pt idx="6">
                  <c:v>0.39880358923230308</c:v>
                </c:pt>
                <c:pt idx="7">
                  <c:v>1.1964107676969093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2E-4242-BFCE-5B5850EF6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1887524880"/>
        <c:axId val="1887523792"/>
      </c:barChart>
      <c:catAx>
        <c:axId val="1887524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1887523792"/>
        <c:crosses val="autoZero"/>
        <c:auto val="1"/>
        <c:lblAlgn val="ctr"/>
        <c:lblOffset val="100"/>
        <c:noMultiLvlLbl val="0"/>
      </c:catAx>
      <c:valAx>
        <c:axId val="1887523792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1887524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1º SEM 2022</c:v>
                </c:pt>
              </c:strCache>
            </c:strRef>
          </c:tx>
          <c:spPr>
            <a:solidFill>
              <a:srgbClr val="01AA97"/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Tempo de abertura de portas do trem para embarque e desembarque</c:v>
                </c:pt>
                <c:pt idx="1">
                  <c:v>Tempo gasto na ultrapassagem pelos bloqueios / catracas</c:v>
                </c:pt>
                <c:pt idx="2">
                  <c:v>Tempo gasto na viagem dentro do trem</c:v>
                </c:pt>
                <c:pt idx="3">
                  <c:v>Tempo gasto na baldeação ou transferência entre as linhas</c:v>
                </c:pt>
                <c:pt idx="4">
                  <c:v>Quantidade de trens que espera para embarcar</c:v>
                </c:pt>
                <c:pt idx="5">
                  <c:v>Tempo gasto na espera do trem nas plataformas</c:v>
                </c:pt>
              </c:strCache>
            </c:strRef>
          </c:cat>
          <c:val>
            <c:numRef>
              <c:f>Plan1!$B$2:$B$7</c:f>
            </c:numRef>
          </c:val>
          <c:extLst>
            <c:ext xmlns:c16="http://schemas.microsoft.com/office/drawing/2014/chart" uri="{C3380CC4-5D6E-409C-BE32-E72D297353CC}">
              <c16:uniqueId val="{00000000-CB26-4B63-820B-EA0F41EDD729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2º SEM 2022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Tempo de abertura de portas do trem para embarque e desembarque</c:v>
                </c:pt>
                <c:pt idx="1">
                  <c:v>Tempo gasto na ultrapassagem pelos bloqueios / catracas</c:v>
                </c:pt>
                <c:pt idx="2">
                  <c:v>Tempo gasto na viagem dentro do trem</c:v>
                </c:pt>
                <c:pt idx="3">
                  <c:v>Tempo gasto na baldeação ou transferência entre as linhas</c:v>
                </c:pt>
                <c:pt idx="4">
                  <c:v>Quantidade de trens que espera para embarcar</c:v>
                </c:pt>
                <c:pt idx="5">
                  <c:v>Tempo gasto na espera do trem nas plataformas</c:v>
                </c:pt>
              </c:strCache>
            </c:strRef>
          </c:cat>
          <c:val>
            <c:numRef>
              <c:f>Plan1!$C$2:$C$7</c:f>
              <c:numCache>
                <c:formatCode>General</c:formatCode>
                <c:ptCount val="6"/>
                <c:pt idx="0">
                  <c:v>65.5</c:v>
                </c:pt>
                <c:pt idx="1">
                  <c:v>53.23</c:v>
                </c:pt>
                <c:pt idx="2">
                  <c:v>46.98</c:v>
                </c:pt>
                <c:pt idx="3">
                  <c:v>41.93</c:v>
                </c:pt>
                <c:pt idx="4">
                  <c:v>33.92</c:v>
                </c:pt>
                <c:pt idx="5">
                  <c:v>27.49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26-4B63-820B-EA0F41EDD729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1º SEM 2023</c:v>
                </c:pt>
              </c:strCache>
            </c:strRef>
          </c:tx>
          <c:spPr>
            <a:solidFill>
              <a:srgbClr val="01AA97"/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Tempo de abertura de portas do trem para embarque e desembarque</c:v>
                </c:pt>
                <c:pt idx="1">
                  <c:v>Tempo gasto na ultrapassagem pelos bloqueios / catracas</c:v>
                </c:pt>
                <c:pt idx="2">
                  <c:v>Tempo gasto na viagem dentro do trem</c:v>
                </c:pt>
                <c:pt idx="3">
                  <c:v>Tempo gasto na baldeação ou transferência entre as linhas</c:v>
                </c:pt>
                <c:pt idx="4">
                  <c:v>Quantidade de trens que espera para embarcar</c:v>
                </c:pt>
                <c:pt idx="5">
                  <c:v>Tempo gasto na espera do trem nas plataformas</c:v>
                </c:pt>
              </c:strCache>
            </c:strRef>
          </c:cat>
          <c:val>
            <c:numRef>
              <c:f>Plan1!$D$2:$D$7</c:f>
              <c:numCache>
                <c:formatCode>0.00</c:formatCode>
                <c:ptCount val="6"/>
                <c:pt idx="0">
                  <c:v>60.95617529880478</c:v>
                </c:pt>
                <c:pt idx="1">
                  <c:v>53.984063745019917</c:v>
                </c:pt>
                <c:pt idx="2">
                  <c:v>44.023904382470121</c:v>
                </c:pt>
                <c:pt idx="3">
                  <c:v>44.040404040404042</c:v>
                </c:pt>
                <c:pt idx="4">
                  <c:v>31.8</c:v>
                </c:pt>
                <c:pt idx="5">
                  <c:v>30.47808764940239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F-46A4-B032-74B4FD6E6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2044741968"/>
        <c:axId val="2044744688"/>
      </c:barChart>
      <c:catAx>
        <c:axId val="2044741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44744688"/>
        <c:crosses val="autoZero"/>
        <c:auto val="1"/>
        <c:lblAlgn val="ctr"/>
        <c:lblOffset val="100"/>
        <c:noMultiLvlLbl val="0"/>
      </c:catAx>
      <c:valAx>
        <c:axId val="204474468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one"/>
        <c:crossAx val="2044741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56CB0-7F6D-4CA0-9CD3-1755CB87FBD3}" type="datetimeFigureOut">
              <a:rPr lang="pt-BR" smtClean="0"/>
              <a:pPr/>
              <a:t>07/06/2023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D84F6-560E-4A18-A176-1E9466CFF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971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D84F6-560E-4A18-A176-1E9466CFF6F2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010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D84F6-560E-4A18-A176-1E9466CFF6F2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941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94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2" cstate="print"/>
          <a:srcRect l="8251" t="12337" r="8070" b="23191"/>
          <a:stretch/>
        </p:blipFill>
        <p:spPr>
          <a:xfrm>
            <a:off x="207334" y="-1770"/>
            <a:ext cx="11984666" cy="6859770"/>
          </a:xfrm>
          <a:prstGeom prst="rect">
            <a:avLst/>
          </a:prstGeom>
        </p:spPr>
      </p:pic>
      <p:pic>
        <p:nvPicPr>
          <p:cNvPr id="6" name="Picture 8" descr="ViaMobilidade integra o quadro de Associados da ANPTrilhos - ANPTrilhos"/>
          <p:cNvPicPr>
            <a:picLocks noChangeAspect="1" noChangeArrowheads="1"/>
          </p:cNvPicPr>
          <p:nvPr userDrawn="1"/>
        </p:nvPicPr>
        <p:blipFill>
          <a:blip r:embed="rId3" cstate="print"/>
          <a:srcRect l="20112" t="44000" b="28000"/>
          <a:stretch>
            <a:fillRect/>
          </a:stretch>
        </p:blipFill>
        <p:spPr bwMode="auto">
          <a:xfrm>
            <a:off x="99831" y="76200"/>
            <a:ext cx="3502479" cy="685800"/>
          </a:xfrm>
          <a:prstGeom prst="rect">
            <a:avLst/>
          </a:prstGeom>
          <a:noFill/>
        </p:spPr>
      </p:pic>
      <p:sp>
        <p:nvSpPr>
          <p:cNvPr id="7" name="CaixaDeTexto 8"/>
          <p:cNvSpPr txBox="1"/>
          <p:nvPr userDrawn="1"/>
        </p:nvSpPr>
        <p:spPr>
          <a:xfrm>
            <a:off x="24265" y="1143000"/>
            <a:ext cx="6586085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>
                <a:latin typeface="+mj-lt"/>
              </a:rPr>
              <a:t>PESQUISA  DE </a:t>
            </a:r>
          </a:p>
          <a:p>
            <a:r>
              <a:rPr lang="pt-BR" sz="3900" b="1" dirty="0"/>
              <a:t>QUALIDADE DE SERVIÇOS </a:t>
            </a:r>
          </a:p>
          <a:p>
            <a:r>
              <a:rPr lang="pt-BR" sz="4000" b="1" dirty="0"/>
              <a:t>(ISP) - III</a:t>
            </a:r>
          </a:p>
        </p:txBody>
      </p:sp>
      <p:sp>
        <p:nvSpPr>
          <p:cNvPr id="9" name="CaixaDeTexto 10"/>
          <p:cNvSpPr txBox="1"/>
          <p:nvPr userDrawn="1"/>
        </p:nvSpPr>
        <p:spPr>
          <a:xfrm>
            <a:off x="8397614" y="2891589"/>
            <a:ext cx="3593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LINHA 9 ESMERALDA</a:t>
            </a: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172200"/>
            <a:ext cx="2537588" cy="495850"/>
          </a:xfrm>
          <a:prstGeom prst="rect">
            <a:avLst/>
          </a:prstGeom>
        </p:spPr>
      </p:pic>
      <p:sp>
        <p:nvSpPr>
          <p:cNvPr id="11" name="CaixaDeTexto 9"/>
          <p:cNvSpPr txBox="1"/>
          <p:nvPr userDrawn="1"/>
        </p:nvSpPr>
        <p:spPr>
          <a:xfrm>
            <a:off x="24264" y="3124200"/>
            <a:ext cx="2414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i="0" dirty="0">
                <a:latin typeface="+mj-lt"/>
              </a:rPr>
              <a:t>ABRIL/2023</a:t>
            </a:r>
          </a:p>
          <a:p>
            <a:r>
              <a:rPr lang="pt-BR" sz="2400" b="1" i="0" dirty="0">
                <a:latin typeface="+mj-lt"/>
              </a:rPr>
              <a:t>3ª Pesquisa</a:t>
            </a:r>
          </a:p>
        </p:txBody>
      </p:sp>
    </p:spTree>
    <p:extLst>
      <p:ext uri="{BB962C8B-B14F-4D97-AF65-F5344CB8AC3E}">
        <p14:creationId xmlns:p14="http://schemas.microsoft.com/office/powerpoint/2010/main" val="284632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ome - ANPTrilhos"/>
          <p:cNvPicPr>
            <a:picLocks noChangeAspect="1" noChangeArrowheads="1"/>
          </p:cNvPicPr>
          <p:nvPr userDrawn="1"/>
        </p:nvPicPr>
        <p:blipFill>
          <a:blip r:embed="rId2" cstate="print"/>
          <a:srcRect l="24000" t="19200" r="23200" b="36000"/>
          <a:stretch>
            <a:fillRect/>
          </a:stretch>
        </p:blipFill>
        <p:spPr bwMode="auto">
          <a:xfrm>
            <a:off x="1" y="0"/>
            <a:ext cx="1077686" cy="914400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0532" y="6442748"/>
            <a:ext cx="1405268" cy="27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 descr="ViaMobilidade integra o quadro de Associados da ANPTrilhos - ANPTrilhos"/>
          <p:cNvPicPr>
            <a:picLocks noChangeAspect="1" noChangeArrowheads="1"/>
          </p:cNvPicPr>
          <p:nvPr userDrawn="1"/>
        </p:nvPicPr>
        <p:blipFill>
          <a:blip r:embed="rId4" cstate="print"/>
          <a:srcRect l="20112" t="44000" b="28000"/>
          <a:stretch>
            <a:fillRect/>
          </a:stretch>
        </p:blipFill>
        <p:spPr bwMode="auto">
          <a:xfrm>
            <a:off x="10134600" y="76200"/>
            <a:ext cx="1981200" cy="387928"/>
          </a:xfrm>
          <a:prstGeom prst="rect">
            <a:avLst/>
          </a:prstGeom>
          <a:noFill/>
        </p:spPr>
      </p:pic>
      <p:sp>
        <p:nvSpPr>
          <p:cNvPr id="6" name="CaixaDeTexto 2"/>
          <p:cNvSpPr txBox="1"/>
          <p:nvPr userDrawn="1"/>
        </p:nvSpPr>
        <p:spPr>
          <a:xfrm>
            <a:off x="94715" y="6443246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59C7BD-61E9-41F2-A766-F6014DCBDB53}" type="slidenum">
              <a:rPr lang="pt-BR" sz="1600" b="0" i="0" smtClean="0">
                <a:solidFill>
                  <a:schemeClr val="tx1"/>
                </a:solidFill>
                <a:latin typeface="+mj-lt"/>
              </a:rPr>
              <a:pPr/>
              <a:t>‹nº›</a:t>
            </a:fld>
            <a:endParaRPr lang="pt-BR" sz="1600" b="0" i="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7" name="Conector reto 6"/>
          <p:cNvCxnSpPr/>
          <p:nvPr userDrawn="1"/>
        </p:nvCxnSpPr>
        <p:spPr>
          <a:xfrm>
            <a:off x="457200" y="6484275"/>
            <a:ext cx="0" cy="288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 userDrawn="1"/>
        </p:nvSpPr>
        <p:spPr>
          <a:xfrm>
            <a:off x="10287000" y="342900"/>
            <a:ext cx="1841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aseline="0" dirty="0">
                <a:solidFill>
                  <a:srgbClr val="9F9F95"/>
                </a:solidFill>
              </a:rPr>
              <a:t>Esmeralda – Linha 9</a:t>
            </a:r>
            <a:endParaRPr lang="pt-BR" sz="1600" dirty="0">
              <a:solidFill>
                <a:srgbClr val="9F9F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3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ome - ANPTrilhos"/>
          <p:cNvPicPr>
            <a:picLocks noChangeAspect="1" noChangeArrowheads="1"/>
          </p:cNvPicPr>
          <p:nvPr userDrawn="1"/>
        </p:nvPicPr>
        <p:blipFill>
          <a:blip r:embed="rId2" cstate="print"/>
          <a:srcRect l="24000" t="19200" r="23200" b="36000"/>
          <a:stretch>
            <a:fillRect/>
          </a:stretch>
        </p:blipFill>
        <p:spPr bwMode="auto">
          <a:xfrm>
            <a:off x="1" y="0"/>
            <a:ext cx="1077686" cy="914400"/>
          </a:xfrm>
          <a:prstGeom prst="rect">
            <a:avLst/>
          </a:prstGeom>
          <a:noFill/>
        </p:spPr>
      </p:pic>
      <p:pic>
        <p:nvPicPr>
          <p:cNvPr id="13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0532" y="6442748"/>
            <a:ext cx="1405268" cy="27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 descr="ViaMobilidade integra o quadro de Associados da ANPTrilhos - ANPTrilhos"/>
          <p:cNvPicPr>
            <a:picLocks noChangeAspect="1" noChangeArrowheads="1"/>
          </p:cNvPicPr>
          <p:nvPr userDrawn="1"/>
        </p:nvPicPr>
        <p:blipFill>
          <a:blip r:embed="rId4" cstate="print"/>
          <a:srcRect l="20112" t="44000" b="28000"/>
          <a:stretch>
            <a:fillRect/>
          </a:stretch>
        </p:blipFill>
        <p:spPr bwMode="auto">
          <a:xfrm>
            <a:off x="10134600" y="76200"/>
            <a:ext cx="1981200" cy="387928"/>
          </a:xfrm>
          <a:prstGeom prst="rect">
            <a:avLst/>
          </a:prstGeom>
          <a:noFill/>
        </p:spPr>
      </p:pic>
      <p:sp>
        <p:nvSpPr>
          <p:cNvPr id="15" name="CaixaDeTexto 2"/>
          <p:cNvSpPr txBox="1"/>
          <p:nvPr userDrawn="1"/>
        </p:nvSpPr>
        <p:spPr>
          <a:xfrm>
            <a:off x="94715" y="6443246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59C7BD-61E9-41F2-A766-F6014DCBDB53}" type="slidenum">
              <a:rPr lang="pt-BR" sz="1600" b="0" i="0" smtClean="0">
                <a:solidFill>
                  <a:schemeClr val="tx1"/>
                </a:solidFill>
                <a:latin typeface="+mj-lt"/>
              </a:rPr>
              <a:pPr/>
              <a:t>‹nº›</a:t>
            </a:fld>
            <a:endParaRPr lang="pt-BR" sz="1600" b="0" i="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7" name="Conector reto 16"/>
          <p:cNvCxnSpPr/>
          <p:nvPr userDrawn="1"/>
        </p:nvCxnSpPr>
        <p:spPr>
          <a:xfrm>
            <a:off x="457200" y="6484275"/>
            <a:ext cx="0" cy="288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 userDrawn="1"/>
        </p:nvSpPr>
        <p:spPr>
          <a:xfrm>
            <a:off x="10287000" y="342900"/>
            <a:ext cx="1841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aseline="0" dirty="0">
                <a:solidFill>
                  <a:srgbClr val="9F9F95"/>
                </a:solidFill>
              </a:rPr>
              <a:t>Esmeralda – Linha 9</a:t>
            </a:r>
            <a:endParaRPr lang="pt-BR" sz="1600" dirty="0">
              <a:solidFill>
                <a:srgbClr val="9F9F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3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34874" b="31344"/>
          <a:stretch>
            <a:fillRect/>
          </a:stretch>
        </p:blipFill>
        <p:spPr bwMode="auto">
          <a:xfrm>
            <a:off x="5791200" y="-228600"/>
            <a:ext cx="64008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Home - ANPTrilhos"/>
          <p:cNvPicPr>
            <a:picLocks noChangeAspect="1" noChangeArrowheads="1"/>
          </p:cNvPicPr>
          <p:nvPr userDrawn="1"/>
        </p:nvPicPr>
        <p:blipFill>
          <a:blip r:embed="rId3" cstate="print"/>
          <a:srcRect l="24000" t="19200" r="23200" b="36000"/>
          <a:stretch>
            <a:fillRect/>
          </a:stretch>
        </p:blipFill>
        <p:spPr bwMode="auto">
          <a:xfrm>
            <a:off x="304800" y="2209800"/>
            <a:ext cx="2694215" cy="2286000"/>
          </a:xfrm>
          <a:prstGeom prst="rect">
            <a:avLst/>
          </a:prstGeom>
          <a:noFill/>
        </p:spPr>
      </p:pic>
      <p:grpSp>
        <p:nvGrpSpPr>
          <p:cNvPr id="8" name="Grupo 7"/>
          <p:cNvGrpSpPr/>
          <p:nvPr userDrawn="1"/>
        </p:nvGrpSpPr>
        <p:grpSpPr>
          <a:xfrm>
            <a:off x="9067800" y="152400"/>
            <a:ext cx="2514600" cy="533400"/>
            <a:chOff x="381000" y="0"/>
            <a:chExt cx="3352800" cy="630382"/>
          </a:xfrm>
        </p:grpSpPr>
        <p:pic>
          <p:nvPicPr>
            <p:cNvPr id="9" name="Picture 10" descr="Stars icons. Stars in linear flat design. Star vector icon black and yellow color, isolated. Vector illustration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E6E5ED"/>
                </a:clrFrom>
                <a:clrTo>
                  <a:srgbClr val="E6E5ED">
                    <a:alpha val="0"/>
                  </a:srgbClr>
                </a:clrTo>
              </a:clrChange>
            </a:blip>
            <a:srcRect l="72000" t="13333" r="6000"/>
            <a:stretch>
              <a:fillRect/>
            </a:stretch>
          </p:blipFill>
          <p:spPr bwMode="auto">
            <a:xfrm>
              <a:off x="381000" y="0"/>
              <a:ext cx="533400" cy="630382"/>
            </a:xfrm>
            <a:prstGeom prst="rect">
              <a:avLst/>
            </a:prstGeom>
            <a:noFill/>
          </p:spPr>
        </p:pic>
        <p:pic>
          <p:nvPicPr>
            <p:cNvPr id="10" name="Picture 10" descr="Stars icons. Stars in linear flat design. Star vector icon black and yellow color, isolated. Vector illustration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E6E5ED"/>
                </a:clrFrom>
                <a:clrTo>
                  <a:srgbClr val="E6E5ED">
                    <a:alpha val="0"/>
                  </a:srgbClr>
                </a:clrTo>
              </a:clrChange>
            </a:blip>
            <a:srcRect l="72000" t="13333" r="6000"/>
            <a:stretch>
              <a:fillRect/>
            </a:stretch>
          </p:blipFill>
          <p:spPr bwMode="auto">
            <a:xfrm>
              <a:off x="1085850" y="0"/>
              <a:ext cx="533400" cy="630382"/>
            </a:xfrm>
            <a:prstGeom prst="rect">
              <a:avLst/>
            </a:prstGeom>
            <a:noFill/>
          </p:spPr>
        </p:pic>
        <p:pic>
          <p:nvPicPr>
            <p:cNvPr id="11" name="Picture 10" descr="Stars icons. Stars in linear flat design. Star vector icon black and yellow color, isolated. Vector illustration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E6E5ED"/>
                </a:clrFrom>
                <a:clrTo>
                  <a:srgbClr val="E6E5ED">
                    <a:alpha val="0"/>
                  </a:srgbClr>
                </a:clrTo>
              </a:clrChange>
            </a:blip>
            <a:srcRect l="72000" t="13333" r="6000"/>
            <a:stretch>
              <a:fillRect/>
            </a:stretch>
          </p:blipFill>
          <p:spPr bwMode="auto">
            <a:xfrm>
              <a:off x="1790700" y="0"/>
              <a:ext cx="533400" cy="630382"/>
            </a:xfrm>
            <a:prstGeom prst="rect">
              <a:avLst/>
            </a:prstGeom>
            <a:noFill/>
          </p:spPr>
        </p:pic>
        <p:pic>
          <p:nvPicPr>
            <p:cNvPr id="12" name="Picture 10" descr="Stars icons. Stars in linear flat design. Star vector icon black and yellow color, isolated. Vector illustration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E6E5ED"/>
                </a:clrFrom>
                <a:clrTo>
                  <a:srgbClr val="E6E5ED">
                    <a:alpha val="0"/>
                  </a:srgbClr>
                </a:clrTo>
              </a:clrChange>
            </a:blip>
            <a:srcRect l="72000" t="13333" r="6000"/>
            <a:stretch>
              <a:fillRect/>
            </a:stretch>
          </p:blipFill>
          <p:spPr bwMode="auto">
            <a:xfrm>
              <a:off x="2495550" y="0"/>
              <a:ext cx="533400" cy="630382"/>
            </a:xfrm>
            <a:prstGeom prst="rect">
              <a:avLst/>
            </a:prstGeom>
            <a:noFill/>
          </p:spPr>
        </p:pic>
        <p:pic>
          <p:nvPicPr>
            <p:cNvPr id="13" name="Picture 10" descr="Stars icons. Stars in linear flat design. Star vector icon black and yellow color, isolated. Vector illustration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E6E5ED"/>
                </a:clrFrom>
                <a:clrTo>
                  <a:srgbClr val="E6E5ED">
                    <a:alpha val="0"/>
                  </a:srgbClr>
                </a:clrTo>
              </a:clrChange>
            </a:blip>
            <a:srcRect l="72000" t="13333" r="6000"/>
            <a:stretch>
              <a:fillRect/>
            </a:stretch>
          </p:blipFill>
          <p:spPr bwMode="auto">
            <a:xfrm>
              <a:off x="3200400" y="0"/>
              <a:ext cx="533400" cy="63038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5098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9050" y="1"/>
            <a:ext cx="9134485" cy="681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30516"/>
            <a:ext cx="10700657" cy="5146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7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667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4.xml"/><Relationship Id="rId5" Type="http://schemas.openxmlformats.org/officeDocument/2006/relationships/image" Target="../media/image11.png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chart" Target="../charts/chart1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0.xml"/><Relationship Id="rId5" Type="http://schemas.openxmlformats.org/officeDocument/2006/relationships/image" Target="../media/image11.png"/><Relationship Id="rId4" Type="http://schemas.openxmlformats.org/officeDocument/2006/relationships/chart" Target="../charts/char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chart" Target="../charts/chart23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chart" Target="../charts/chart26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chart" Target="../charts/chart29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chart" Target="../charts/chart3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eople icon collection Free Vect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898" t="26837" r="5431" b="51438"/>
          <a:stretch>
            <a:fillRect/>
          </a:stretch>
        </p:blipFill>
        <p:spPr bwMode="auto">
          <a:xfrm>
            <a:off x="2896857" y="1073036"/>
            <a:ext cx="1828800" cy="12954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5434294" y="4267046"/>
            <a:ext cx="6494354" cy="21489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36531" y="4271976"/>
            <a:ext cx="4651357" cy="214402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8610600" y="5198443"/>
            <a:ext cx="31242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1200" dirty="0" err="1">
                <a:solidFill>
                  <a:srgbClr val="000000"/>
                </a:solidFill>
                <a:latin typeface="Arial" charset="0"/>
              </a:rPr>
              <a:t>Heavy</a:t>
            </a:r>
            <a:r>
              <a:rPr lang="pt-BR" sz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1200" dirty="0" err="1">
                <a:solidFill>
                  <a:srgbClr val="000000"/>
                </a:solidFill>
                <a:latin typeface="Arial" charset="0"/>
              </a:rPr>
              <a:t>user</a:t>
            </a:r>
            <a:r>
              <a:rPr lang="pt-BR" sz="1200" dirty="0">
                <a:solidFill>
                  <a:srgbClr val="000000"/>
                </a:solidFill>
                <a:latin typeface="Arial" charset="0"/>
              </a:rPr>
              <a:t>: 4 a 7 vezes por semana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1200" dirty="0" err="1">
                <a:solidFill>
                  <a:srgbClr val="000000"/>
                </a:solidFill>
                <a:latin typeface="Arial" charset="0"/>
              </a:rPr>
              <a:t>Medium</a:t>
            </a:r>
            <a:r>
              <a:rPr lang="pt-BR" sz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1200" dirty="0" err="1">
                <a:solidFill>
                  <a:srgbClr val="000000"/>
                </a:solidFill>
                <a:latin typeface="Arial" charset="0"/>
              </a:rPr>
              <a:t>user</a:t>
            </a:r>
            <a:r>
              <a:rPr lang="pt-BR" sz="1200" dirty="0">
                <a:solidFill>
                  <a:srgbClr val="000000"/>
                </a:solidFill>
                <a:latin typeface="Arial" charset="0"/>
              </a:rPr>
              <a:t>: 2 a 3 vezes por semana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1200" dirty="0">
                <a:solidFill>
                  <a:srgbClr val="000000"/>
                </a:solidFill>
                <a:latin typeface="Arial" charset="0"/>
              </a:rPr>
              <a:t> Light </a:t>
            </a:r>
            <a:r>
              <a:rPr lang="pt-BR" sz="1200" dirty="0" err="1">
                <a:solidFill>
                  <a:srgbClr val="000000"/>
                </a:solidFill>
                <a:latin typeface="Arial" charset="0"/>
              </a:rPr>
              <a:t>user</a:t>
            </a:r>
            <a:r>
              <a:rPr lang="pt-BR" sz="1200" dirty="0">
                <a:solidFill>
                  <a:srgbClr val="000000"/>
                </a:solidFill>
                <a:latin typeface="Arial" charset="0"/>
              </a:rPr>
              <a:t>: 1 vez por semana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1200" dirty="0">
                <a:solidFill>
                  <a:srgbClr val="000000"/>
                </a:solidFill>
                <a:latin typeface="Arial" charset="0"/>
              </a:rPr>
              <a:t> Eventual:  uso esporádico</a:t>
            </a:r>
          </a:p>
        </p:txBody>
      </p:sp>
      <p:sp>
        <p:nvSpPr>
          <p:cNvPr id="2" name="Retângulo 1"/>
          <p:cNvSpPr/>
          <p:nvPr/>
        </p:nvSpPr>
        <p:spPr>
          <a:xfrm>
            <a:off x="436531" y="6485609"/>
            <a:ext cx="9477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latin typeface="+mj-lt"/>
                <a:ea typeface="Times New Roman" panose="02020603050405020304" pitchFamily="18" charset="0"/>
              </a:rPr>
              <a:t>Base total da amostra (1003 entrevistas)</a:t>
            </a:r>
          </a:p>
          <a:p>
            <a:r>
              <a:rPr lang="pt-BR" sz="900" dirty="0">
                <a:latin typeface="+mj-lt"/>
                <a:ea typeface="Times New Roman" panose="02020603050405020304" pitchFamily="18" charset="0"/>
              </a:rPr>
              <a:t>PF1 (PERGUNTA FILTRO) Quantos dias por semana o(a) Sr(a) utiliza a Linha 9 Esmeralda, que vai da estação Osasco até a  estação Mendes-Vila Natal ?  (ESPONTÂNEA ÚNICA)</a:t>
            </a:r>
          </a:p>
        </p:txBody>
      </p:sp>
      <p:sp>
        <p:nvSpPr>
          <p:cNvPr id="9" name="object 4"/>
          <p:cNvSpPr txBox="1">
            <a:spLocks/>
          </p:cNvSpPr>
          <p:nvPr/>
        </p:nvSpPr>
        <p:spPr>
          <a:xfrm>
            <a:off x="990600" y="76200"/>
            <a:ext cx="9372600" cy="795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PERFIL DA AMOSTRA</a:t>
            </a:r>
          </a:p>
          <a:p>
            <a:pPr marL="12700" lvl="0" defTabSz="914400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solidFill>
                  <a:prstClr val="black"/>
                </a:solidFill>
                <a:latin typeface="Calibri Light"/>
                <a:ea typeface="+mn-ea"/>
                <a:cs typeface="+mn-cs"/>
              </a:rPr>
              <a:t>Quantidade de dias por semana que utiliza a linha 9 (exclui pessoas que utilizaram pela primeira vez)</a:t>
            </a: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227072451"/>
              </p:ext>
            </p:extLst>
          </p:nvPr>
        </p:nvGraphicFramePr>
        <p:xfrm>
          <a:off x="423705" y="2163369"/>
          <a:ext cx="9906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667000"/>
            <a:ext cx="3194581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54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and drawn multitask business woman illustrated Free Vect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502"/>
          <a:stretch>
            <a:fillRect/>
          </a:stretch>
        </p:blipFill>
        <p:spPr bwMode="auto">
          <a:xfrm>
            <a:off x="990600" y="5085790"/>
            <a:ext cx="1524000" cy="857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tângulo 3"/>
          <p:cNvSpPr/>
          <p:nvPr/>
        </p:nvSpPr>
        <p:spPr>
          <a:xfrm>
            <a:off x="436531" y="4271976"/>
            <a:ext cx="4651357" cy="214402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36531" y="6465585"/>
            <a:ext cx="9477375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Base total da amostra (1003 entrevistas)</a:t>
            </a:r>
          </a:p>
          <a:p>
            <a:r>
              <a:rPr lang="pt-BR" sz="900" dirty="0">
                <a:latin typeface="+mj-lt"/>
                <a:ea typeface="Times New Roman" panose="02020603050405020304" pitchFamily="18" charset="0"/>
              </a:rPr>
              <a:t>P.1 HOJE qual é o principal motivo da viagem na Linha 9 Esmeralda, que vai da estação Osasco até a  estação Mendes-Vila Natal</a:t>
            </a:r>
            <a:r>
              <a:rPr lang="pt-BR" sz="900" b="1" i="1" dirty="0"/>
              <a:t> 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? (ESTIMULADA E ÚNICA</a:t>
            </a:r>
            <a:r>
              <a:rPr lang="pt-BR" sz="1050" dirty="0">
                <a:latin typeface="+mj-lt"/>
                <a:ea typeface="Times New Roman" panose="02020603050405020304" pitchFamily="18" charset="0"/>
              </a:rPr>
              <a:t>) </a:t>
            </a:r>
          </a:p>
        </p:txBody>
      </p:sp>
      <p:sp>
        <p:nvSpPr>
          <p:cNvPr id="9" name="object 4"/>
          <p:cNvSpPr txBox="1">
            <a:spLocks/>
          </p:cNvSpPr>
          <p:nvPr/>
        </p:nvSpPr>
        <p:spPr>
          <a:xfrm>
            <a:off x="990600" y="76200"/>
            <a:ext cx="9372600" cy="795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PERFIL DA AMOSTRA</a:t>
            </a:r>
          </a:p>
          <a:p>
            <a:pPr marL="12700" lvl="0" defTabSz="914400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solidFill>
                  <a:prstClr val="black"/>
                </a:solidFill>
                <a:latin typeface="Calibri Light"/>
                <a:ea typeface="+mn-ea"/>
                <a:cs typeface="+mn-cs"/>
              </a:rPr>
              <a:t>Motivo da viagem entre usuários da linha 9 (exclui pessoas que utilizaram pela primeira vez)</a:t>
            </a: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442200007"/>
              </p:ext>
            </p:extLst>
          </p:nvPr>
        </p:nvGraphicFramePr>
        <p:xfrm>
          <a:off x="1066800" y="1905000"/>
          <a:ext cx="9906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tângulo 11"/>
          <p:cNvSpPr/>
          <p:nvPr/>
        </p:nvSpPr>
        <p:spPr>
          <a:xfrm>
            <a:off x="1447800" y="4572000"/>
            <a:ext cx="914400" cy="457200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606721" y="5562600"/>
            <a:ext cx="3717879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>
                <a:solidFill>
                  <a:schemeClr val="tx1"/>
                </a:solidFill>
              </a:rPr>
              <a:t>Realizar serviços: banco , cartório, compras, entregar documentos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374255"/>
            <a:ext cx="3194581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54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2590800" y="2895600"/>
            <a:ext cx="7467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+mj-ea"/>
                <a:cs typeface="Arial" panose="020B0604020202020204" pitchFamily="34" charset="0"/>
              </a:rPr>
              <a:t>ÍNDICE DE AVALIAÇÃO</a:t>
            </a:r>
            <a:endParaRPr kumimoji="0" lang="pt-BR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SATISFAÇÃO DO PASSAGEIROS</a:t>
            </a:r>
            <a:endParaRPr kumimoji="0" lang="pt-BR" sz="2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>
            <a:spLocks/>
          </p:cNvSpPr>
          <p:nvPr/>
        </p:nvSpPr>
        <p:spPr>
          <a:xfrm>
            <a:off x="1066800" y="76200"/>
            <a:ext cx="9134485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ÍNDICE DE AVALIAÇÃO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solidFill>
                  <a:schemeClr val="tx1"/>
                </a:solidFill>
                <a:latin typeface="+mj-lt"/>
              </a:rPr>
              <a:t>Detalhamento da metodologia</a:t>
            </a:r>
          </a:p>
        </p:txBody>
      </p:sp>
      <p:sp>
        <p:nvSpPr>
          <p:cNvPr id="6" name="object 2"/>
          <p:cNvSpPr txBox="1"/>
          <p:nvPr/>
        </p:nvSpPr>
        <p:spPr>
          <a:xfrm>
            <a:off x="533400" y="1066800"/>
            <a:ext cx="10366375" cy="85536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>
              <a:lnSpc>
                <a:spcPct val="150000"/>
              </a:lnSpc>
              <a:spcBef>
                <a:spcPts val="90"/>
              </a:spcBef>
              <a:tabLst>
                <a:tab pos="0" algn="l"/>
                <a:tab pos="179388" algn="l"/>
                <a:tab pos="447675" algn="l"/>
              </a:tabLst>
            </a:pPr>
            <a:r>
              <a:rPr lang="pt-BR" spc="5" dirty="0">
                <a:solidFill>
                  <a:srgbClr val="000000"/>
                </a:solidFill>
                <a:cs typeface="Arial"/>
              </a:rPr>
              <a:t>A avaliação de cada atributo é realizada por um conjunto de frases com aspectos relacionados ao atributo.</a:t>
            </a:r>
          </a:p>
          <a:p>
            <a:pPr marR="5080">
              <a:lnSpc>
                <a:spcPct val="150000"/>
              </a:lnSpc>
              <a:spcBef>
                <a:spcPts val="90"/>
              </a:spcBef>
              <a:tabLst>
                <a:tab pos="0" algn="l"/>
                <a:tab pos="179388" algn="l"/>
                <a:tab pos="447675" algn="l"/>
              </a:tabLst>
            </a:pPr>
            <a:r>
              <a:rPr lang="pt-BR" spc="5" dirty="0">
                <a:solidFill>
                  <a:srgbClr val="000000"/>
                </a:solidFill>
                <a:cs typeface="Arial"/>
              </a:rPr>
              <a:t>Para medir os atributos e os indicadores foi utilizada a escala de </a:t>
            </a:r>
            <a:r>
              <a:rPr lang="pt-BR" spc="5" dirty="0" err="1">
                <a:solidFill>
                  <a:srgbClr val="000000"/>
                </a:solidFill>
                <a:cs typeface="Arial"/>
              </a:rPr>
              <a:t>Likert</a:t>
            </a:r>
            <a:r>
              <a:rPr lang="pt-BR" spc="5" dirty="0">
                <a:solidFill>
                  <a:srgbClr val="000000"/>
                </a:solidFill>
                <a:cs typeface="Arial"/>
              </a:rPr>
              <a:t> de 5  pontos.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514600" y="2133600"/>
          <a:ext cx="6829424" cy="609600"/>
        </p:xfrm>
        <a:graphic>
          <a:graphicData uri="http://schemas.openxmlformats.org/drawingml/2006/table">
            <a:tbl>
              <a:tblPr/>
              <a:tblGrid>
                <a:gridCol w="1137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9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78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90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36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latin typeface="Arial"/>
                          <a:ea typeface="Times New Roman"/>
                          <a:cs typeface="Times New Roman"/>
                        </a:rPr>
                        <a:t>Excelente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Arial"/>
                          <a:ea typeface="Times New Roman"/>
                          <a:cs typeface="Times New Roman"/>
                        </a:rPr>
                        <a:t>Bom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Arial"/>
                          <a:ea typeface="Times New Roman"/>
                          <a:cs typeface="Times New Roman"/>
                        </a:rPr>
                        <a:t>Regular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Arial"/>
                          <a:ea typeface="Times New Roman"/>
                          <a:cs typeface="Times New Roman"/>
                        </a:rPr>
                        <a:t>Ruim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Arial"/>
                          <a:ea typeface="Times New Roman"/>
                          <a:cs typeface="Times New Roman"/>
                        </a:rPr>
                        <a:t>Péssimo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Arial"/>
                          <a:ea typeface="Times New Roman"/>
                          <a:cs typeface="Times New Roman"/>
                        </a:rPr>
                        <a:t>Não sabe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Times New Roman"/>
                          <a:cs typeface="Times New Roman"/>
                        </a:rPr>
                        <a:t>99</a:t>
                      </a:r>
                      <a:endParaRPr lang="pt-B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2"/>
          <p:cNvSpPr txBox="1"/>
          <p:nvPr/>
        </p:nvSpPr>
        <p:spPr>
          <a:xfrm>
            <a:off x="457200" y="3048000"/>
            <a:ext cx="10494645" cy="3157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915"/>
              </a:spcBef>
            </a:pPr>
            <a:r>
              <a:rPr lang="pt-BR" spc="5" dirty="0">
                <a:solidFill>
                  <a:srgbClr val="000000"/>
                </a:solidFill>
                <a:cs typeface="Arial"/>
              </a:rPr>
              <a:t>A partir dos dados coletados foram gerados os seguintes indicadores necessários para o cálculo do IGS – ÌNDICE</a:t>
            </a:r>
          </a:p>
          <a:p>
            <a:pPr marL="525780" lvl="1">
              <a:spcBef>
                <a:spcPts val="815"/>
              </a:spcBef>
            </a:pPr>
            <a:r>
              <a:rPr lang="pt-BR" b="1" spc="5" dirty="0">
                <a:solidFill>
                  <a:srgbClr val="000000"/>
                </a:solidFill>
                <a:cs typeface="Arial"/>
              </a:rPr>
              <a:t>IAA – Índice de avaliação dos oito atributos gerais</a:t>
            </a:r>
          </a:p>
          <a:p>
            <a:pPr marL="546100" lvl="1" indent="-20638">
              <a:spcBef>
                <a:spcPts val="815"/>
              </a:spcBef>
            </a:pPr>
            <a:r>
              <a:rPr lang="pt-BR" spc="5" dirty="0">
                <a:solidFill>
                  <a:srgbClr val="000000"/>
                </a:solidFill>
                <a:cs typeface="Arial"/>
              </a:rPr>
              <a:t>Expressa o nível de satisfação em relação aos 8 atributos dentro de uma faixa de 0 a +100 (média aritmética dos indicadores de cada atributo). Os índices do nível de satisfação de cada indicador são  calculados excluindo-se da base de cálculo as respostas “não sabe avaliar”.</a:t>
            </a:r>
          </a:p>
          <a:p>
            <a:pPr marL="546100" lvl="1" indent="-20638">
              <a:spcBef>
                <a:spcPts val="815"/>
              </a:spcBef>
            </a:pPr>
            <a:endParaRPr lang="pt-BR" spc="5" dirty="0">
              <a:solidFill>
                <a:srgbClr val="000000"/>
              </a:solidFill>
              <a:cs typeface="Arial"/>
            </a:endParaRPr>
          </a:p>
          <a:p>
            <a:pPr marL="525780" lvl="1">
              <a:spcBef>
                <a:spcPts val="815"/>
              </a:spcBef>
            </a:pPr>
            <a:r>
              <a:rPr lang="pt-BR" b="1" spc="5" dirty="0">
                <a:solidFill>
                  <a:srgbClr val="000000"/>
                </a:solidFill>
                <a:cs typeface="Arial"/>
              </a:rPr>
              <a:t>IGS – Índice geral de satisfação do passageiro </a:t>
            </a:r>
          </a:p>
          <a:p>
            <a:pPr marL="525780" lvl="1">
              <a:spcBef>
                <a:spcPts val="815"/>
              </a:spcBef>
            </a:pPr>
            <a:r>
              <a:rPr lang="pt-BR" spc="5" dirty="0">
                <a:solidFill>
                  <a:srgbClr val="000000"/>
                </a:solidFill>
                <a:cs typeface="Arial"/>
              </a:rPr>
              <a:t>Expressa o grau de aprovação em relação à qualidade de serviço das linhas. É o resultado da média aritmética dos indicadores dos atributos gerais ponderada pelo grau de importância definido no contrato.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375828685"/>
              </p:ext>
            </p:extLst>
          </p:nvPr>
        </p:nvGraphicFramePr>
        <p:xfrm>
          <a:off x="975319" y="1612743"/>
          <a:ext cx="5562600" cy="469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ject 4"/>
          <p:cNvSpPr txBox="1">
            <a:spLocks/>
          </p:cNvSpPr>
          <p:nvPr/>
        </p:nvSpPr>
        <p:spPr>
          <a:xfrm>
            <a:off x="1066800" y="76200"/>
            <a:ext cx="9134485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ÍNDICE DE AVALIAÇÃO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solidFill>
                  <a:schemeClr val="tx1"/>
                </a:solidFill>
                <a:latin typeface="+mj-lt"/>
              </a:rPr>
              <a:t>Satisfação do passageiro</a:t>
            </a:r>
          </a:p>
        </p:txBody>
      </p:sp>
      <p:sp>
        <p:nvSpPr>
          <p:cNvPr id="6" name="Retângulo 5"/>
          <p:cNvSpPr/>
          <p:nvPr/>
        </p:nvSpPr>
        <p:spPr>
          <a:xfrm>
            <a:off x="415616" y="6468864"/>
            <a:ext cx="9477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(*) Base total da amostra tipo 1 (502 entrevistas), excluindo não sabe/ não respondeu em cada atributo</a:t>
            </a:r>
          </a:p>
          <a:p>
            <a:r>
              <a:rPr lang="pt-BR" sz="900" dirty="0">
                <a:latin typeface="+mj-lt"/>
                <a:ea typeface="Times New Roman" panose="02020603050405020304" pitchFamily="18" charset="0"/>
              </a:rPr>
              <a:t>P.6 Avaliando apenas a Linha 9 Esmeralda. Pensando nos itens de RAPIDEZ DA VIAGEM, como o(a) </a:t>
            </a:r>
            <a:r>
              <a:rPr lang="pt-BR" sz="9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(a) avalia __(LEIA OS ITENS) nesta Linha . (ESTIMULADA E ÚNICA POR ARIBUTO)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1143000" y="1171575"/>
            <a:ext cx="6019800" cy="533399"/>
            <a:chOff x="1143000" y="1171575"/>
            <a:chExt cx="6019800" cy="533399"/>
          </a:xfrm>
        </p:grpSpPr>
        <p:sp>
          <p:nvSpPr>
            <p:cNvPr id="7" name="Retângulo 6"/>
            <p:cNvSpPr/>
            <p:nvPr/>
          </p:nvSpPr>
          <p:spPr>
            <a:xfrm>
              <a:off x="1447800" y="1209675"/>
              <a:ext cx="2819400" cy="457200"/>
            </a:xfrm>
            <a:prstGeom prst="rect">
              <a:avLst/>
            </a:prstGeom>
            <a:solidFill>
              <a:srgbClr val="01AA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Título 2"/>
            <p:cNvSpPr txBox="1">
              <a:spLocks/>
            </p:cNvSpPr>
            <p:nvPr/>
          </p:nvSpPr>
          <p:spPr>
            <a:xfrm>
              <a:off x="1905000" y="1238250"/>
              <a:ext cx="2362200" cy="381000"/>
            </a:xfrm>
            <a:prstGeom prst="rect">
              <a:avLst/>
            </a:prstGeom>
          </p:spPr>
          <p:txBody>
            <a:bodyPr/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67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r>
                <a:rPr lang="pt-BR" sz="2000" dirty="0">
                  <a:solidFill>
                    <a:schemeClr val="bg1"/>
                  </a:solidFill>
                </a:rPr>
                <a:t>Rapidez da viagem</a:t>
              </a: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4343400" y="1209675"/>
              <a:ext cx="2819400" cy="457200"/>
            </a:xfrm>
            <a:prstGeom prst="rect">
              <a:avLst/>
            </a:prstGeom>
            <a:solidFill>
              <a:srgbClr val="01AA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Título 2"/>
            <p:cNvSpPr txBox="1">
              <a:spLocks/>
            </p:cNvSpPr>
            <p:nvPr/>
          </p:nvSpPr>
          <p:spPr>
            <a:xfrm>
              <a:off x="4572000" y="1219200"/>
              <a:ext cx="2362200" cy="381000"/>
            </a:xfrm>
            <a:prstGeom prst="rect">
              <a:avLst/>
            </a:prstGeom>
          </p:spPr>
          <p:txBody>
            <a:bodyPr/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67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r>
                <a:rPr lang="pt-BR" sz="2000" dirty="0">
                  <a:solidFill>
                    <a:schemeClr val="bg1"/>
                  </a:solidFill>
                </a:rPr>
                <a:t>Excelente e Bom*</a:t>
              </a:r>
            </a:p>
          </p:txBody>
        </p:sp>
        <p:pic>
          <p:nvPicPr>
            <p:cNvPr id="15" name="Imagem 14" descr="rapidez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000" y="1171575"/>
              <a:ext cx="568719" cy="533399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</p:pic>
      </p:grp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2575374592"/>
              </p:ext>
            </p:extLst>
          </p:nvPr>
        </p:nvGraphicFramePr>
        <p:xfrm>
          <a:off x="6934200" y="2448907"/>
          <a:ext cx="2667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Retângulo 20"/>
          <p:cNvSpPr/>
          <p:nvPr/>
        </p:nvSpPr>
        <p:spPr>
          <a:xfrm>
            <a:off x="7760990" y="3279035"/>
            <a:ext cx="101341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44,8</a:t>
            </a:r>
            <a:r>
              <a:rPr lang="pt-BR" sz="2000" b="1" dirty="0"/>
              <a:t>%</a:t>
            </a:r>
            <a:endParaRPr lang="pt-BR" sz="2800" b="1" dirty="0"/>
          </a:p>
          <a:p>
            <a:pPr algn="ctr"/>
            <a:r>
              <a:rPr lang="pt-BR" b="1" dirty="0"/>
              <a:t>IAA1</a:t>
            </a:r>
          </a:p>
        </p:txBody>
      </p:sp>
      <p:sp>
        <p:nvSpPr>
          <p:cNvPr id="22" name="Triângulo isósceles 21"/>
          <p:cNvSpPr/>
          <p:nvPr/>
        </p:nvSpPr>
        <p:spPr>
          <a:xfrm rot="5400000">
            <a:off x="5728719" y="3513879"/>
            <a:ext cx="1295400" cy="457200"/>
          </a:xfrm>
          <a:prstGeom prst="triangle">
            <a:avLst/>
          </a:prstGeom>
          <a:solidFill>
            <a:srgbClr val="01AA9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8122089" y="5236626"/>
            <a:ext cx="2359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/>
              <a:t>IAA1 = média dos resultados excelente + bom, excluindo não sabe/ não respondeu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957791887"/>
              </p:ext>
            </p:extLst>
          </p:nvPr>
        </p:nvGraphicFramePr>
        <p:xfrm>
          <a:off x="9520989" y="2448907"/>
          <a:ext cx="2667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Retângulo 17"/>
          <p:cNvSpPr/>
          <p:nvPr/>
        </p:nvSpPr>
        <p:spPr>
          <a:xfrm>
            <a:off x="10414169" y="3318072"/>
            <a:ext cx="101341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44,2</a:t>
            </a:r>
            <a:r>
              <a:rPr lang="pt-BR" sz="2000" b="1" dirty="0"/>
              <a:t>%</a:t>
            </a:r>
            <a:endParaRPr lang="pt-BR" sz="2800" b="1" dirty="0"/>
          </a:p>
          <a:p>
            <a:pPr algn="ctr"/>
            <a:r>
              <a:rPr lang="pt-BR" b="1" dirty="0"/>
              <a:t>IAA1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3698" y="1989044"/>
            <a:ext cx="3194581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05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782954242"/>
              </p:ext>
            </p:extLst>
          </p:nvPr>
        </p:nvGraphicFramePr>
        <p:xfrm>
          <a:off x="-228600" y="1410454"/>
          <a:ext cx="6400800" cy="5194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ject 4"/>
          <p:cNvSpPr txBox="1">
            <a:spLocks/>
          </p:cNvSpPr>
          <p:nvPr/>
        </p:nvSpPr>
        <p:spPr>
          <a:xfrm>
            <a:off x="1066800" y="76200"/>
            <a:ext cx="9134485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ÍNDICE DE AVALIAÇÃO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solidFill>
                  <a:schemeClr val="tx1"/>
                </a:solidFill>
                <a:latin typeface="+mj-lt"/>
              </a:rPr>
              <a:t>Satisfação do passageiro</a:t>
            </a:r>
          </a:p>
        </p:txBody>
      </p:sp>
      <p:sp>
        <p:nvSpPr>
          <p:cNvPr id="6" name="Retângulo 5"/>
          <p:cNvSpPr/>
          <p:nvPr/>
        </p:nvSpPr>
        <p:spPr>
          <a:xfrm>
            <a:off x="420897" y="6467757"/>
            <a:ext cx="9477375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(*) Base total da amostra tipo 1 (502 entrevistas), excluindo não sabe/ não respondeu em cada atributo</a:t>
            </a:r>
          </a:p>
          <a:p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P.8 Agora pensando nos itens de CONFORTO 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DA VIAGEM, como o(a) </a:t>
            </a:r>
            <a:r>
              <a:rPr lang="pt-BR" sz="9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(a) avalia, nesta linha a Linha 9 Esmeralda (LEIA OS ITENS) (ESTIMULADA E ÚNICA </a:t>
            </a:r>
            <a:r>
              <a:rPr lang="pt-BR" sz="1050" dirty="0">
                <a:latin typeface="+mj-lt"/>
                <a:ea typeface="Times New Roman" panose="02020603050405020304" pitchFamily="18" charset="0"/>
              </a:rPr>
              <a:t>POR ATRIBUTO)</a:t>
            </a:r>
          </a:p>
        </p:txBody>
      </p:sp>
      <p:sp>
        <p:nvSpPr>
          <p:cNvPr id="22" name="Triângulo isósceles 21"/>
          <p:cNvSpPr/>
          <p:nvPr/>
        </p:nvSpPr>
        <p:spPr>
          <a:xfrm rot="5400000">
            <a:off x="6066199" y="3543300"/>
            <a:ext cx="1295400" cy="457200"/>
          </a:xfrm>
          <a:prstGeom prst="triangle">
            <a:avLst/>
          </a:prstGeom>
          <a:solidFill>
            <a:srgbClr val="01AA9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6" name="Grupo 15"/>
          <p:cNvGrpSpPr/>
          <p:nvPr/>
        </p:nvGrpSpPr>
        <p:grpSpPr>
          <a:xfrm>
            <a:off x="1009650" y="990600"/>
            <a:ext cx="6153150" cy="533400"/>
            <a:chOff x="1009650" y="1181100"/>
            <a:chExt cx="6153150" cy="533400"/>
          </a:xfrm>
        </p:grpSpPr>
        <p:grpSp>
          <p:nvGrpSpPr>
            <p:cNvPr id="2" name="Grupo 15"/>
            <p:cNvGrpSpPr/>
            <p:nvPr/>
          </p:nvGrpSpPr>
          <p:grpSpPr>
            <a:xfrm>
              <a:off x="1447800" y="1209675"/>
              <a:ext cx="5715000" cy="457200"/>
              <a:chOff x="1447800" y="1209675"/>
              <a:chExt cx="5715000" cy="457200"/>
            </a:xfrm>
          </p:grpSpPr>
          <p:sp>
            <p:nvSpPr>
              <p:cNvPr id="7" name="Retângulo 6"/>
              <p:cNvSpPr/>
              <p:nvPr/>
            </p:nvSpPr>
            <p:spPr>
              <a:xfrm>
                <a:off x="1447800" y="1209675"/>
                <a:ext cx="2819400" cy="457200"/>
              </a:xfrm>
              <a:prstGeom prst="rect">
                <a:avLst/>
              </a:prstGeom>
              <a:solidFill>
                <a:srgbClr val="01AA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" name="Título 2"/>
              <p:cNvSpPr txBox="1">
                <a:spLocks/>
              </p:cNvSpPr>
              <p:nvPr/>
            </p:nvSpPr>
            <p:spPr>
              <a:xfrm>
                <a:off x="1828800" y="1238250"/>
                <a:ext cx="2438400" cy="381000"/>
              </a:xfrm>
              <a:prstGeom prst="rect">
                <a:avLst/>
              </a:prstGeom>
            </p:spPr>
            <p:txBody>
              <a:bodyPr/>
              <a:lstStyle>
                <a:lvl1pPr algn="l" defTabSz="91437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67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>
                  <a:defRPr/>
                </a:pPr>
                <a:r>
                  <a:rPr lang="pt-BR" sz="2000" dirty="0">
                    <a:solidFill>
                      <a:schemeClr val="bg1"/>
                    </a:solidFill>
                  </a:rPr>
                  <a:t>Conforto da viagem</a:t>
                </a:r>
              </a:p>
            </p:txBody>
          </p:sp>
          <p:sp>
            <p:nvSpPr>
              <p:cNvPr id="12" name="Retângulo 11"/>
              <p:cNvSpPr/>
              <p:nvPr/>
            </p:nvSpPr>
            <p:spPr>
              <a:xfrm>
                <a:off x="4343400" y="1209675"/>
                <a:ext cx="2819400" cy="457200"/>
              </a:xfrm>
              <a:prstGeom prst="rect">
                <a:avLst/>
              </a:prstGeom>
              <a:solidFill>
                <a:srgbClr val="01AA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Título 2"/>
              <p:cNvSpPr txBox="1">
                <a:spLocks/>
              </p:cNvSpPr>
              <p:nvPr/>
            </p:nvSpPr>
            <p:spPr>
              <a:xfrm>
                <a:off x="4572000" y="1219200"/>
                <a:ext cx="2362200" cy="381000"/>
              </a:xfrm>
              <a:prstGeom prst="rect">
                <a:avLst/>
              </a:prstGeom>
            </p:spPr>
            <p:txBody>
              <a:bodyPr/>
              <a:lstStyle>
                <a:lvl1pPr algn="l" defTabSz="91437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67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>
                  <a:defRPr/>
                </a:pPr>
                <a:r>
                  <a:rPr lang="pt-BR" sz="2000" dirty="0">
                    <a:solidFill>
                      <a:schemeClr val="bg1"/>
                    </a:solidFill>
                  </a:rPr>
                  <a:t>Excelente e Bom*</a:t>
                </a:r>
              </a:p>
            </p:txBody>
          </p:sp>
        </p:grpSp>
        <p:pic>
          <p:nvPicPr>
            <p:cNvPr id="53250" name="Picture 2" descr="Young girl sitting in airplane working on laptop Free Vector"/>
            <p:cNvPicPr>
              <a:picLocks noChangeAspect="1" noChangeArrowheads="1"/>
            </p:cNvPicPr>
            <p:nvPr/>
          </p:nvPicPr>
          <p:blipFill>
            <a:blip r:embed="rId3" cstate="print"/>
            <a:srcRect l="10224" t="10224" r="7987" b="19489"/>
            <a:stretch>
              <a:fillRect/>
            </a:stretch>
          </p:blipFill>
          <p:spPr bwMode="auto">
            <a:xfrm>
              <a:off x="1009650" y="1181100"/>
              <a:ext cx="620684" cy="5334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</p:pic>
      </p:grpSp>
      <p:sp>
        <p:nvSpPr>
          <p:cNvPr id="18" name="Retângulo 17"/>
          <p:cNvSpPr/>
          <p:nvPr/>
        </p:nvSpPr>
        <p:spPr>
          <a:xfrm>
            <a:off x="8436967" y="5221862"/>
            <a:ext cx="2359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/>
              <a:t>IAA2 = média dos resultados excelente + bom, excluindo não sabe/ não respondeu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897820985"/>
              </p:ext>
            </p:extLst>
          </p:nvPr>
        </p:nvGraphicFramePr>
        <p:xfrm>
          <a:off x="7010400" y="2414984"/>
          <a:ext cx="2667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tângulo 18"/>
          <p:cNvSpPr/>
          <p:nvPr/>
        </p:nvSpPr>
        <p:spPr>
          <a:xfrm>
            <a:off x="7848986" y="3238381"/>
            <a:ext cx="101341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49,4</a:t>
            </a:r>
            <a:r>
              <a:rPr lang="pt-BR" sz="2000" b="1" dirty="0"/>
              <a:t>%</a:t>
            </a:r>
            <a:endParaRPr lang="pt-BR" sz="2800" b="1" dirty="0"/>
          </a:p>
          <a:p>
            <a:pPr algn="ctr"/>
            <a:r>
              <a:rPr lang="pt-BR" b="1" dirty="0"/>
              <a:t>IAA2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704" y="1548323"/>
            <a:ext cx="3194581" cy="432854"/>
          </a:xfrm>
          <a:prstGeom prst="rect">
            <a:avLst/>
          </a:prstGeom>
        </p:spPr>
      </p:pic>
      <p:graphicFrame>
        <p:nvGraphicFramePr>
          <p:cNvPr id="24" name="Gráfico 23"/>
          <p:cNvGraphicFramePr/>
          <p:nvPr>
            <p:extLst>
              <p:ext uri="{D42A27DB-BD31-4B8C-83A1-F6EECF244321}">
                <p14:modId xmlns:p14="http://schemas.microsoft.com/office/powerpoint/2010/main" val="2958890425"/>
              </p:ext>
            </p:extLst>
          </p:nvPr>
        </p:nvGraphicFramePr>
        <p:xfrm>
          <a:off x="9525000" y="2427612"/>
          <a:ext cx="2667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Retângulo 25"/>
          <p:cNvSpPr/>
          <p:nvPr/>
        </p:nvSpPr>
        <p:spPr>
          <a:xfrm>
            <a:off x="10424309" y="3276600"/>
            <a:ext cx="101341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53,8</a:t>
            </a:r>
            <a:r>
              <a:rPr lang="pt-BR" sz="2000" b="1" dirty="0"/>
              <a:t>%</a:t>
            </a:r>
            <a:endParaRPr lang="pt-BR" sz="2800" b="1" dirty="0"/>
          </a:p>
          <a:p>
            <a:pPr algn="ctr"/>
            <a:r>
              <a:rPr lang="pt-BR" b="1" dirty="0"/>
              <a:t>IAA2</a:t>
            </a:r>
          </a:p>
        </p:txBody>
      </p:sp>
    </p:spTree>
    <p:extLst>
      <p:ext uri="{BB962C8B-B14F-4D97-AF65-F5344CB8AC3E}">
        <p14:creationId xmlns:p14="http://schemas.microsoft.com/office/powerpoint/2010/main" val="2305005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1066800" y="76200"/>
            <a:ext cx="9134485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ÍNDICE DE AVALIAÇÃO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solidFill>
                  <a:schemeClr val="tx1"/>
                </a:solidFill>
                <a:latin typeface="+mj-lt"/>
              </a:rPr>
              <a:t>Satisfação do passageiro</a:t>
            </a:r>
          </a:p>
        </p:txBody>
      </p:sp>
      <p:sp>
        <p:nvSpPr>
          <p:cNvPr id="6" name="Retângulo 5"/>
          <p:cNvSpPr/>
          <p:nvPr/>
        </p:nvSpPr>
        <p:spPr>
          <a:xfrm>
            <a:off x="457200" y="6471331"/>
            <a:ext cx="10086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(*) Base total da amostra tipo 1 (502 entrevistas), excluindo não sabe/ não respondeu em cada atributo</a:t>
            </a:r>
          </a:p>
          <a:p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P.10 Agora pensando nos itens de CONFIABILIDADE 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NO SERVIÇO PRESTADO, como o(a) </a:t>
            </a:r>
            <a:r>
              <a:rPr lang="pt-BR" sz="9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(a) avalia, nesta Linha 9 Esmeralda, (LEIA OS ITENS) (ESTIMULADA E ÚNICA POR ATRIBUTO)</a:t>
            </a: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1202726447"/>
              </p:ext>
            </p:extLst>
          </p:nvPr>
        </p:nvGraphicFramePr>
        <p:xfrm>
          <a:off x="9336098" y="2378085"/>
          <a:ext cx="2667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Retângulo 20"/>
          <p:cNvSpPr/>
          <p:nvPr/>
        </p:nvSpPr>
        <p:spPr>
          <a:xfrm>
            <a:off x="10162888" y="3183032"/>
            <a:ext cx="101341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47,0</a:t>
            </a:r>
            <a:r>
              <a:rPr lang="pt-BR" sz="2000" b="1" dirty="0"/>
              <a:t>%</a:t>
            </a:r>
            <a:endParaRPr lang="pt-BR" sz="2800" b="1" dirty="0"/>
          </a:p>
          <a:p>
            <a:pPr algn="ctr"/>
            <a:r>
              <a:rPr lang="pt-BR" b="1" dirty="0"/>
              <a:t>IAA3</a:t>
            </a:r>
          </a:p>
        </p:txBody>
      </p:sp>
      <p:sp>
        <p:nvSpPr>
          <p:cNvPr id="22" name="Triângulo isósceles 21"/>
          <p:cNvSpPr/>
          <p:nvPr/>
        </p:nvSpPr>
        <p:spPr>
          <a:xfrm rot="5400000">
            <a:off x="6057900" y="3461177"/>
            <a:ext cx="1295400" cy="457200"/>
          </a:xfrm>
          <a:prstGeom prst="triangle">
            <a:avLst/>
          </a:prstGeom>
          <a:solidFill>
            <a:srgbClr val="01AA9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480372622"/>
              </p:ext>
            </p:extLst>
          </p:nvPr>
        </p:nvGraphicFramePr>
        <p:xfrm>
          <a:off x="1066800" y="1524001"/>
          <a:ext cx="6096000" cy="4804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7" name="Grupo 16"/>
          <p:cNvGrpSpPr/>
          <p:nvPr/>
        </p:nvGrpSpPr>
        <p:grpSpPr>
          <a:xfrm>
            <a:off x="1054100" y="990600"/>
            <a:ext cx="6108700" cy="533400"/>
            <a:chOff x="1054100" y="990600"/>
            <a:chExt cx="6108700" cy="533400"/>
          </a:xfrm>
        </p:grpSpPr>
        <p:grpSp>
          <p:nvGrpSpPr>
            <p:cNvPr id="4" name="Grupo 15"/>
            <p:cNvGrpSpPr/>
            <p:nvPr/>
          </p:nvGrpSpPr>
          <p:grpSpPr>
            <a:xfrm>
              <a:off x="1447800" y="1019175"/>
              <a:ext cx="5715000" cy="457200"/>
              <a:chOff x="1447800" y="1209675"/>
              <a:chExt cx="5715000" cy="457200"/>
            </a:xfrm>
          </p:grpSpPr>
          <p:sp>
            <p:nvSpPr>
              <p:cNvPr id="7" name="Retângulo 6"/>
              <p:cNvSpPr/>
              <p:nvPr/>
            </p:nvSpPr>
            <p:spPr>
              <a:xfrm>
                <a:off x="1447800" y="1209675"/>
                <a:ext cx="2819400" cy="457200"/>
              </a:xfrm>
              <a:prstGeom prst="rect">
                <a:avLst/>
              </a:prstGeom>
              <a:solidFill>
                <a:srgbClr val="01AA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" name="Título 2"/>
              <p:cNvSpPr txBox="1">
                <a:spLocks/>
              </p:cNvSpPr>
              <p:nvPr/>
            </p:nvSpPr>
            <p:spPr>
              <a:xfrm>
                <a:off x="1828800" y="1238250"/>
                <a:ext cx="2438400" cy="381000"/>
              </a:xfrm>
              <a:prstGeom prst="rect">
                <a:avLst/>
              </a:prstGeom>
            </p:spPr>
            <p:txBody>
              <a:bodyPr/>
              <a:lstStyle>
                <a:lvl1pPr algn="l" defTabSz="91437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67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>
                  <a:defRPr/>
                </a:pPr>
                <a:r>
                  <a:rPr lang="pt-BR" sz="2000" dirty="0">
                    <a:solidFill>
                      <a:schemeClr val="bg1"/>
                    </a:solidFill>
                  </a:rPr>
                  <a:t>Confiabilidade</a:t>
                </a:r>
              </a:p>
            </p:txBody>
          </p:sp>
          <p:sp>
            <p:nvSpPr>
              <p:cNvPr id="12" name="Retângulo 11"/>
              <p:cNvSpPr/>
              <p:nvPr/>
            </p:nvSpPr>
            <p:spPr>
              <a:xfrm>
                <a:off x="4343400" y="1209675"/>
                <a:ext cx="2819400" cy="457200"/>
              </a:xfrm>
              <a:prstGeom prst="rect">
                <a:avLst/>
              </a:prstGeom>
              <a:solidFill>
                <a:srgbClr val="01AA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Título 2"/>
              <p:cNvSpPr txBox="1">
                <a:spLocks/>
              </p:cNvSpPr>
              <p:nvPr/>
            </p:nvSpPr>
            <p:spPr>
              <a:xfrm>
                <a:off x="4572000" y="1219200"/>
                <a:ext cx="2362200" cy="381000"/>
              </a:xfrm>
              <a:prstGeom prst="rect">
                <a:avLst/>
              </a:prstGeom>
            </p:spPr>
            <p:txBody>
              <a:bodyPr/>
              <a:lstStyle>
                <a:lvl1pPr algn="l" defTabSz="91437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67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>
                  <a:defRPr/>
                </a:pPr>
                <a:r>
                  <a:rPr lang="pt-BR" sz="2000" dirty="0">
                    <a:solidFill>
                      <a:schemeClr val="bg1"/>
                    </a:solidFill>
                  </a:rPr>
                  <a:t>Excelente e Bom*</a:t>
                </a:r>
              </a:p>
            </p:txBody>
          </p:sp>
        </p:grpSp>
        <p:pic>
          <p:nvPicPr>
            <p:cNvPr id="54274" name="Picture 2" descr="Notary services isometric composition with paper agreement and wet stamp vector illustration Free Vector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8946" t="26837" r="7987" b="25879"/>
            <a:stretch>
              <a:fillRect/>
            </a:stretch>
          </p:blipFill>
          <p:spPr bwMode="auto">
            <a:xfrm>
              <a:off x="1054100" y="990600"/>
              <a:ext cx="622300" cy="5334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</p:pic>
      </p:grpSp>
      <p:sp>
        <p:nvSpPr>
          <p:cNvPr id="19" name="Retângulo 18"/>
          <p:cNvSpPr/>
          <p:nvPr/>
        </p:nvSpPr>
        <p:spPr>
          <a:xfrm>
            <a:off x="8365868" y="5174238"/>
            <a:ext cx="2359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/>
              <a:t>IAA3 = média dos resultados excelente + bom, excluindo não sabe/ não respondeu                        </a:t>
            </a: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4098690127"/>
              </p:ext>
            </p:extLst>
          </p:nvPr>
        </p:nvGraphicFramePr>
        <p:xfrm>
          <a:off x="6878370" y="2419350"/>
          <a:ext cx="2667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Retângulo 17"/>
          <p:cNvSpPr/>
          <p:nvPr/>
        </p:nvSpPr>
        <p:spPr>
          <a:xfrm>
            <a:off x="7696200" y="3238381"/>
            <a:ext cx="101341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46,4</a:t>
            </a:r>
            <a:r>
              <a:rPr lang="pt-BR" sz="2000" b="1" dirty="0"/>
              <a:t>%</a:t>
            </a:r>
            <a:endParaRPr lang="pt-BR" sz="2800" b="1" dirty="0"/>
          </a:p>
          <a:p>
            <a:pPr algn="ctr"/>
            <a:r>
              <a:rPr lang="pt-BR" b="1" dirty="0"/>
              <a:t>IAA3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1726" y="1509916"/>
            <a:ext cx="3194581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05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1066800" y="76200"/>
            <a:ext cx="9134485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ÍNDICE DE AVALIAÇÃO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solidFill>
                  <a:schemeClr val="tx1"/>
                </a:solidFill>
                <a:latin typeface="+mj-lt"/>
              </a:rPr>
              <a:t>Satisfação do passageiro</a:t>
            </a:r>
          </a:p>
        </p:txBody>
      </p:sp>
      <p:sp>
        <p:nvSpPr>
          <p:cNvPr id="6" name="Retângulo 5"/>
          <p:cNvSpPr/>
          <p:nvPr/>
        </p:nvSpPr>
        <p:spPr>
          <a:xfrm>
            <a:off x="421626" y="6480970"/>
            <a:ext cx="9477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(*) Base total da amostra tipo 1 (502 entrevistas), excluindo não sabe/ não respondeu em cada atributo</a:t>
            </a:r>
          </a:p>
          <a:p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P.12 Agora pensando nos itens de SEGURANÇA CONTRA 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ACIDENTES, como o(a) </a:t>
            </a:r>
            <a:r>
              <a:rPr lang="pt-BR" sz="9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(a) avalia, nesta Linha 9 Esmeralda (LEIA OS ITENS) (ESTIMULADA E ÚNICA POR ATRIBUTO)</a:t>
            </a: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14825377"/>
              </p:ext>
            </p:extLst>
          </p:nvPr>
        </p:nvGraphicFramePr>
        <p:xfrm>
          <a:off x="9525000" y="2357229"/>
          <a:ext cx="2667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Retângulo 20"/>
          <p:cNvSpPr/>
          <p:nvPr/>
        </p:nvSpPr>
        <p:spPr>
          <a:xfrm>
            <a:off x="10386693" y="3200400"/>
            <a:ext cx="101341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40,9</a:t>
            </a:r>
            <a:r>
              <a:rPr lang="pt-BR" sz="2000" b="1" dirty="0"/>
              <a:t>%</a:t>
            </a:r>
            <a:endParaRPr lang="pt-BR" sz="2800" b="1" dirty="0"/>
          </a:p>
          <a:p>
            <a:pPr algn="ctr"/>
            <a:r>
              <a:rPr lang="pt-BR" b="1" dirty="0"/>
              <a:t>IAA4</a:t>
            </a:r>
          </a:p>
        </p:txBody>
      </p:sp>
      <p:sp>
        <p:nvSpPr>
          <p:cNvPr id="22" name="Triângulo isósceles 21"/>
          <p:cNvSpPr/>
          <p:nvPr/>
        </p:nvSpPr>
        <p:spPr>
          <a:xfrm rot="5400000">
            <a:off x="6362700" y="3619500"/>
            <a:ext cx="1295400" cy="457200"/>
          </a:xfrm>
          <a:prstGeom prst="triangle">
            <a:avLst/>
          </a:prstGeom>
          <a:solidFill>
            <a:srgbClr val="01AA9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5" name="Grupo 24"/>
          <p:cNvGrpSpPr/>
          <p:nvPr/>
        </p:nvGrpSpPr>
        <p:grpSpPr>
          <a:xfrm>
            <a:off x="1143000" y="838200"/>
            <a:ext cx="6096000" cy="609600"/>
            <a:chOff x="1066800" y="914400"/>
            <a:chExt cx="6096000" cy="609600"/>
          </a:xfrm>
        </p:grpSpPr>
        <p:grpSp>
          <p:nvGrpSpPr>
            <p:cNvPr id="4" name="Grupo 15"/>
            <p:cNvGrpSpPr/>
            <p:nvPr/>
          </p:nvGrpSpPr>
          <p:grpSpPr>
            <a:xfrm>
              <a:off x="1447800" y="942975"/>
              <a:ext cx="5715000" cy="581024"/>
              <a:chOff x="1447800" y="1133475"/>
              <a:chExt cx="5715000" cy="581024"/>
            </a:xfrm>
          </p:grpSpPr>
          <p:sp>
            <p:nvSpPr>
              <p:cNvPr id="7" name="Retângulo 6"/>
              <p:cNvSpPr/>
              <p:nvPr/>
            </p:nvSpPr>
            <p:spPr>
              <a:xfrm>
                <a:off x="1447800" y="1209674"/>
                <a:ext cx="2819400" cy="504825"/>
              </a:xfrm>
              <a:prstGeom prst="rect">
                <a:avLst/>
              </a:prstGeom>
              <a:solidFill>
                <a:srgbClr val="01AA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" name="Título 2"/>
              <p:cNvSpPr txBox="1">
                <a:spLocks/>
              </p:cNvSpPr>
              <p:nvPr/>
            </p:nvSpPr>
            <p:spPr>
              <a:xfrm>
                <a:off x="1724025" y="1133475"/>
                <a:ext cx="2438400" cy="381000"/>
              </a:xfrm>
              <a:prstGeom prst="rect">
                <a:avLst/>
              </a:prstGeom>
            </p:spPr>
            <p:txBody>
              <a:bodyPr/>
              <a:lstStyle>
                <a:lvl1pPr algn="l" defTabSz="91437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67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>
                  <a:defRPr/>
                </a:pPr>
                <a:r>
                  <a:rPr lang="pt-BR" sz="1900" dirty="0">
                    <a:solidFill>
                      <a:schemeClr val="bg1"/>
                    </a:solidFill>
                  </a:rPr>
                  <a:t>Segurança contra acidentes</a:t>
                </a:r>
              </a:p>
            </p:txBody>
          </p:sp>
          <p:sp>
            <p:nvSpPr>
              <p:cNvPr id="12" name="Retângulo 11"/>
              <p:cNvSpPr/>
              <p:nvPr/>
            </p:nvSpPr>
            <p:spPr>
              <a:xfrm>
                <a:off x="4343400" y="1209674"/>
                <a:ext cx="2819400" cy="504825"/>
              </a:xfrm>
              <a:prstGeom prst="rect">
                <a:avLst/>
              </a:prstGeom>
              <a:solidFill>
                <a:srgbClr val="01AA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Título 2"/>
              <p:cNvSpPr txBox="1">
                <a:spLocks/>
              </p:cNvSpPr>
              <p:nvPr/>
            </p:nvSpPr>
            <p:spPr>
              <a:xfrm>
                <a:off x="4572000" y="1219200"/>
                <a:ext cx="2362200" cy="381000"/>
              </a:xfrm>
              <a:prstGeom prst="rect">
                <a:avLst/>
              </a:prstGeom>
            </p:spPr>
            <p:txBody>
              <a:bodyPr/>
              <a:lstStyle>
                <a:lvl1pPr algn="l" defTabSz="91437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67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>
                  <a:defRPr/>
                </a:pPr>
                <a:r>
                  <a:rPr lang="pt-BR" sz="2000" dirty="0">
                    <a:solidFill>
                      <a:schemeClr val="bg1"/>
                    </a:solidFill>
                  </a:rPr>
                  <a:t>Excelente e Bom*</a:t>
                </a:r>
              </a:p>
            </p:txBody>
          </p:sp>
        </p:grpSp>
        <p:grpSp>
          <p:nvGrpSpPr>
            <p:cNvPr id="24" name="Grupo 23"/>
            <p:cNvGrpSpPr/>
            <p:nvPr/>
          </p:nvGrpSpPr>
          <p:grpSpPr>
            <a:xfrm>
              <a:off x="1066800" y="914400"/>
              <a:ext cx="609600" cy="609600"/>
              <a:chOff x="2743200" y="395288"/>
              <a:chExt cx="5181600" cy="4724400"/>
            </a:xfrm>
          </p:grpSpPr>
          <p:pic>
            <p:nvPicPr>
              <p:cNvPr id="55298" name="Picture 2" descr="Fire inspection abstract concept vector illustration. fire alarm and detection, building inspection checklist, fulfill the requirements, safety certification, annual inspection abstract metaphor. Free Vecto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8946" t="10224" r="4153" b="10543"/>
              <a:stretch>
                <a:fillRect/>
              </a:stretch>
            </p:blipFill>
            <p:spPr bwMode="auto">
              <a:xfrm>
                <a:off x="2743200" y="395288"/>
                <a:ext cx="5181600" cy="4724400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</p:pic>
          <p:sp>
            <p:nvSpPr>
              <p:cNvPr id="23" name="Elipse 22"/>
              <p:cNvSpPr/>
              <p:nvPr/>
            </p:nvSpPr>
            <p:spPr>
              <a:xfrm>
                <a:off x="5915025" y="343852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6" name="Retângulo 25"/>
          <p:cNvSpPr/>
          <p:nvPr/>
        </p:nvSpPr>
        <p:spPr>
          <a:xfrm>
            <a:off x="8688398" y="5309359"/>
            <a:ext cx="2359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/>
              <a:t>IAA4 = média dos resultados excelente + bom, excluindo não sabe/ não respondeu</a:t>
            </a: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3733370506"/>
              </p:ext>
            </p:extLst>
          </p:nvPr>
        </p:nvGraphicFramePr>
        <p:xfrm>
          <a:off x="7200900" y="2409529"/>
          <a:ext cx="2667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tângulo 18"/>
          <p:cNvSpPr/>
          <p:nvPr/>
        </p:nvSpPr>
        <p:spPr>
          <a:xfrm>
            <a:off x="8000999" y="3200400"/>
            <a:ext cx="101341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42,8</a:t>
            </a:r>
            <a:r>
              <a:rPr lang="pt-BR" sz="2000" b="1" dirty="0"/>
              <a:t>%</a:t>
            </a:r>
            <a:endParaRPr lang="pt-BR" sz="2800" b="1" dirty="0"/>
          </a:p>
          <a:p>
            <a:pPr algn="ctr"/>
            <a:r>
              <a:rPr lang="pt-BR" b="1" dirty="0"/>
              <a:t>IAA4</a:t>
            </a: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1726" y="1509916"/>
            <a:ext cx="3194581" cy="432854"/>
          </a:xfrm>
          <a:prstGeom prst="rect">
            <a:avLst/>
          </a:prstGeom>
        </p:spPr>
      </p:pic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2106816030"/>
              </p:ext>
            </p:extLst>
          </p:nvPr>
        </p:nvGraphicFramePr>
        <p:xfrm>
          <a:off x="-1638300" y="1535677"/>
          <a:ext cx="10172700" cy="4945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05005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4246607199"/>
              </p:ext>
            </p:extLst>
          </p:nvPr>
        </p:nvGraphicFramePr>
        <p:xfrm>
          <a:off x="-1333500" y="1571625"/>
          <a:ext cx="9601200" cy="5052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ject 4"/>
          <p:cNvSpPr txBox="1">
            <a:spLocks/>
          </p:cNvSpPr>
          <p:nvPr/>
        </p:nvSpPr>
        <p:spPr>
          <a:xfrm>
            <a:off x="1066800" y="76200"/>
            <a:ext cx="9134485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ÍNDICE DE AVALIAÇÃO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solidFill>
                  <a:schemeClr val="tx1"/>
                </a:solidFill>
                <a:latin typeface="+mj-lt"/>
              </a:rPr>
              <a:t>Satisfação do passageiro</a:t>
            </a:r>
          </a:p>
        </p:txBody>
      </p:sp>
      <p:sp>
        <p:nvSpPr>
          <p:cNvPr id="6" name="Retângulo 5"/>
          <p:cNvSpPr/>
          <p:nvPr/>
        </p:nvSpPr>
        <p:spPr>
          <a:xfrm>
            <a:off x="428625" y="6488668"/>
            <a:ext cx="9477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(*) Base total da amostra tipo 2 (501</a:t>
            </a:r>
            <a:r>
              <a:rPr lang="pt-BR" sz="900" dirty="0">
                <a:solidFill>
                  <a:srgbClr val="FF0000"/>
                </a:solidFill>
                <a:latin typeface="Calibri Light"/>
                <a:ea typeface="Times New Roman" panose="02020603050405020304" pitchFamily="18" charset="0"/>
              </a:rPr>
              <a:t> </a:t>
            </a:r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entrevistas), excluindo não sabe/ não respondeu em cada atributo</a:t>
            </a:r>
          </a:p>
          <a:p>
            <a:r>
              <a:rPr lang="pt-BR" sz="900" dirty="0">
                <a:latin typeface="+mj-lt"/>
                <a:ea typeface="Times New Roman" panose="02020603050405020304" pitchFamily="18" charset="0"/>
              </a:rPr>
              <a:t>P.14 Agora pensando nos itens de SEGURANÇA PÚBLICA, como o(a) </a:t>
            </a:r>
            <a:r>
              <a:rPr lang="pt-BR" sz="9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(a) avalia, nesta Linha 9 Esmeralda, (LEIA OS ITENS) (ESTIMULADA E ÚNICA POR ATRIBUTO)</a:t>
            </a: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990302357"/>
              </p:ext>
            </p:extLst>
          </p:nvPr>
        </p:nvGraphicFramePr>
        <p:xfrm>
          <a:off x="9448800" y="2362200"/>
          <a:ext cx="2667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tângulo 20"/>
          <p:cNvSpPr/>
          <p:nvPr/>
        </p:nvSpPr>
        <p:spPr>
          <a:xfrm>
            <a:off x="10287000" y="3200400"/>
            <a:ext cx="101341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41,1</a:t>
            </a:r>
            <a:r>
              <a:rPr lang="pt-BR" sz="2000" b="1" dirty="0"/>
              <a:t>%</a:t>
            </a:r>
            <a:endParaRPr lang="pt-BR" sz="2800" b="1" dirty="0"/>
          </a:p>
          <a:p>
            <a:pPr algn="ctr"/>
            <a:r>
              <a:rPr lang="pt-BR" b="1" dirty="0"/>
              <a:t>IAA5</a:t>
            </a:r>
          </a:p>
        </p:txBody>
      </p:sp>
      <p:sp>
        <p:nvSpPr>
          <p:cNvPr id="22" name="Triângulo isósceles 21"/>
          <p:cNvSpPr/>
          <p:nvPr/>
        </p:nvSpPr>
        <p:spPr>
          <a:xfrm rot="5400000">
            <a:off x="6286500" y="3619500"/>
            <a:ext cx="1295400" cy="457200"/>
          </a:xfrm>
          <a:prstGeom prst="triangle">
            <a:avLst/>
          </a:prstGeom>
          <a:solidFill>
            <a:srgbClr val="01AA9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24"/>
          <p:cNvGrpSpPr/>
          <p:nvPr/>
        </p:nvGrpSpPr>
        <p:grpSpPr>
          <a:xfrm>
            <a:off x="1439956" y="1019174"/>
            <a:ext cx="5722844" cy="504825"/>
            <a:chOff x="1439956" y="1019174"/>
            <a:chExt cx="5722844" cy="504825"/>
          </a:xfrm>
        </p:grpSpPr>
        <p:grpSp>
          <p:nvGrpSpPr>
            <p:cNvPr id="4" name="Grupo 15"/>
            <p:cNvGrpSpPr/>
            <p:nvPr/>
          </p:nvGrpSpPr>
          <p:grpSpPr>
            <a:xfrm>
              <a:off x="1447800" y="1019174"/>
              <a:ext cx="5715000" cy="504825"/>
              <a:chOff x="1447800" y="1209674"/>
              <a:chExt cx="5715000" cy="504825"/>
            </a:xfrm>
          </p:grpSpPr>
          <p:sp>
            <p:nvSpPr>
              <p:cNvPr id="7" name="Retângulo 6"/>
              <p:cNvSpPr/>
              <p:nvPr/>
            </p:nvSpPr>
            <p:spPr>
              <a:xfrm>
                <a:off x="1447800" y="1209674"/>
                <a:ext cx="2819400" cy="504825"/>
              </a:xfrm>
              <a:prstGeom prst="rect">
                <a:avLst/>
              </a:prstGeom>
              <a:solidFill>
                <a:srgbClr val="01AA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" name="Título 2"/>
              <p:cNvSpPr txBox="1">
                <a:spLocks/>
              </p:cNvSpPr>
              <p:nvPr/>
            </p:nvSpPr>
            <p:spPr>
              <a:xfrm>
                <a:off x="1752600" y="1257300"/>
                <a:ext cx="2438400" cy="381000"/>
              </a:xfrm>
              <a:prstGeom prst="rect">
                <a:avLst/>
              </a:prstGeom>
            </p:spPr>
            <p:txBody>
              <a:bodyPr/>
              <a:lstStyle>
                <a:lvl1pPr algn="l" defTabSz="91437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67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>
                  <a:defRPr/>
                </a:pPr>
                <a:r>
                  <a:rPr lang="pt-BR" sz="1900" dirty="0">
                    <a:solidFill>
                      <a:schemeClr val="bg1"/>
                    </a:solidFill>
                  </a:rPr>
                  <a:t>Segurança pública</a:t>
                </a:r>
              </a:p>
            </p:txBody>
          </p:sp>
          <p:sp>
            <p:nvSpPr>
              <p:cNvPr id="12" name="Retângulo 11"/>
              <p:cNvSpPr/>
              <p:nvPr/>
            </p:nvSpPr>
            <p:spPr>
              <a:xfrm>
                <a:off x="4343400" y="1209674"/>
                <a:ext cx="2819400" cy="504825"/>
              </a:xfrm>
              <a:prstGeom prst="rect">
                <a:avLst/>
              </a:prstGeom>
              <a:solidFill>
                <a:srgbClr val="01AA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Título 2"/>
              <p:cNvSpPr txBox="1">
                <a:spLocks/>
              </p:cNvSpPr>
              <p:nvPr/>
            </p:nvSpPr>
            <p:spPr>
              <a:xfrm>
                <a:off x="4572000" y="1219200"/>
                <a:ext cx="2362200" cy="381000"/>
              </a:xfrm>
              <a:prstGeom prst="rect">
                <a:avLst/>
              </a:prstGeom>
            </p:spPr>
            <p:txBody>
              <a:bodyPr/>
              <a:lstStyle>
                <a:lvl1pPr algn="l" defTabSz="91437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67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>
                  <a:defRPr/>
                </a:pPr>
                <a:r>
                  <a:rPr lang="pt-BR" sz="2000" dirty="0">
                    <a:solidFill>
                      <a:schemeClr val="bg1"/>
                    </a:solidFill>
                  </a:rPr>
                  <a:t>Excelente e Bom*</a:t>
                </a:r>
              </a:p>
            </p:txBody>
          </p:sp>
        </p:grpSp>
        <p:sp>
          <p:nvSpPr>
            <p:cNvPr id="23" name="Elipse 22"/>
            <p:cNvSpPr/>
            <p:nvPr/>
          </p:nvSpPr>
          <p:spPr>
            <a:xfrm>
              <a:off x="1439956" y="1307076"/>
              <a:ext cx="17929" cy="1966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56322" name="Picture 2" descr="Acesso on-line da página de destino isométrica de dados pessoais Vetor grátis"/>
          <p:cNvPicPr>
            <a:picLocks noChangeAspect="1" noChangeArrowheads="1"/>
          </p:cNvPicPr>
          <p:nvPr/>
        </p:nvPicPr>
        <p:blipFill>
          <a:blip r:embed="rId4" cstate="print"/>
          <a:srcRect l="47284" t="11869" r="9265" b="9792"/>
          <a:stretch>
            <a:fillRect/>
          </a:stretch>
        </p:blipFill>
        <p:spPr bwMode="auto">
          <a:xfrm>
            <a:off x="1086678" y="990600"/>
            <a:ext cx="609600" cy="59167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9" name="Retângulo 18"/>
          <p:cNvSpPr/>
          <p:nvPr/>
        </p:nvSpPr>
        <p:spPr>
          <a:xfrm>
            <a:off x="8470473" y="5336485"/>
            <a:ext cx="2359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/>
              <a:t>IAA5 = média dos resultados excelente + bom, excluindo não sabe/ não respondeu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3070202005"/>
              </p:ext>
            </p:extLst>
          </p:nvPr>
        </p:nvGraphicFramePr>
        <p:xfrm>
          <a:off x="7046901" y="2439517"/>
          <a:ext cx="2667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Retângulo 17"/>
          <p:cNvSpPr/>
          <p:nvPr/>
        </p:nvSpPr>
        <p:spPr>
          <a:xfrm>
            <a:off x="7862282" y="3219390"/>
            <a:ext cx="101341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42,0</a:t>
            </a:r>
            <a:r>
              <a:rPr lang="pt-BR" sz="2000" b="1" dirty="0"/>
              <a:t>%</a:t>
            </a:r>
            <a:endParaRPr lang="pt-BR" sz="2800" b="1" dirty="0"/>
          </a:p>
          <a:p>
            <a:pPr algn="ctr"/>
            <a:r>
              <a:rPr lang="pt-BR" b="1" dirty="0"/>
              <a:t>IAA5</a:t>
            </a: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1726" y="1509916"/>
            <a:ext cx="3194581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05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1066800" y="76200"/>
            <a:ext cx="9134485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ÍNDICE DE AVALIAÇÃO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solidFill>
                  <a:schemeClr val="tx1"/>
                </a:solidFill>
                <a:latin typeface="+mj-lt"/>
              </a:rPr>
              <a:t>Satisfação do passageiro</a:t>
            </a:r>
          </a:p>
        </p:txBody>
      </p:sp>
      <p:sp>
        <p:nvSpPr>
          <p:cNvPr id="6" name="Retângulo 5"/>
          <p:cNvSpPr/>
          <p:nvPr/>
        </p:nvSpPr>
        <p:spPr>
          <a:xfrm>
            <a:off x="457200" y="6463560"/>
            <a:ext cx="10086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(*) Base total da amostra tipo 2 (501</a:t>
            </a:r>
            <a:r>
              <a:rPr lang="pt-BR" sz="900" dirty="0">
                <a:solidFill>
                  <a:srgbClr val="FF0000"/>
                </a:solidFill>
                <a:latin typeface="Calibri Light"/>
                <a:ea typeface="Times New Roman" panose="02020603050405020304" pitchFamily="18" charset="0"/>
              </a:rPr>
              <a:t> </a:t>
            </a:r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entrevistas), excluindo não sabe/ não respondeu em cada atributo</a:t>
            </a:r>
          </a:p>
          <a:p>
            <a:r>
              <a:rPr lang="pt-BR" sz="900" dirty="0">
                <a:latin typeface="+mj-lt"/>
                <a:ea typeface="Times New Roman" panose="02020603050405020304" pitchFamily="18" charset="0"/>
              </a:rPr>
              <a:t>P.16 Agora pensando nos itens de ATENDIMENTO AO PASSAGEIRO, como o(a) </a:t>
            </a:r>
            <a:r>
              <a:rPr lang="pt-BR" sz="9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(a) avalia, nesta Linha 9 Esmeralda: (LEIA OS ITENS) (ESTIMULADA E ÚNICA POR ATRIBUTO)</a:t>
            </a: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1186233010"/>
              </p:ext>
            </p:extLst>
          </p:nvPr>
        </p:nvGraphicFramePr>
        <p:xfrm>
          <a:off x="9372600" y="2362200"/>
          <a:ext cx="2667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Retângulo 20"/>
          <p:cNvSpPr/>
          <p:nvPr/>
        </p:nvSpPr>
        <p:spPr>
          <a:xfrm>
            <a:off x="10210802" y="3200400"/>
            <a:ext cx="101341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61,5</a:t>
            </a:r>
            <a:r>
              <a:rPr lang="pt-BR" sz="2000" b="1" dirty="0"/>
              <a:t>%</a:t>
            </a:r>
            <a:endParaRPr lang="pt-BR" sz="2800" b="1" dirty="0"/>
          </a:p>
          <a:p>
            <a:pPr algn="ctr"/>
            <a:r>
              <a:rPr lang="pt-BR" b="1" dirty="0"/>
              <a:t>IAA6</a:t>
            </a:r>
          </a:p>
        </p:txBody>
      </p:sp>
      <p:sp>
        <p:nvSpPr>
          <p:cNvPr id="22" name="Triângulo isósceles 21"/>
          <p:cNvSpPr/>
          <p:nvPr/>
        </p:nvSpPr>
        <p:spPr>
          <a:xfrm rot="5400000">
            <a:off x="6210300" y="3695700"/>
            <a:ext cx="1295400" cy="457200"/>
          </a:xfrm>
          <a:prstGeom prst="triangle">
            <a:avLst/>
          </a:prstGeom>
          <a:solidFill>
            <a:srgbClr val="01AA9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837215766"/>
              </p:ext>
            </p:extLst>
          </p:nvPr>
        </p:nvGraphicFramePr>
        <p:xfrm>
          <a:off x="685800" y="1625040"/>
          <a:ext cx="6248400" cy="4795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Grupo 15"/>
          <p:cNvGrpSpPr/>
          <p:nvPr/>
        </p:nvGrpSpPr>
        <p:grpSpPr>
          <a:xfrm>
            <a:off x="990600" y="990600"/>
            <a:ext cx="6172200" cy="609600"/>
            <a:chOff x="990600" y="990600"/>
            <a:chExt cx="6172200" cy="609600"/>
          </a:xfrm>
        </p:grpSpPr>
        <p:grpSp>
          <p:nvGrpSpPr>
            <p:cNvPr id="4" name="Grupo 15"/>
            <p:cNvGrpSpPr/>
            <p:nvPr/>
          </p:nvGrpSpPr>
          <p:grpSpPr>
            <a:xfrm>
              <a:off x="1447800" y="990600"/>
              <a:ext cx="5715000" cy="609600"/>
              <a:chOff x="1447800" y="1181100"/>
              <a:chExt cx="5715000" cy="609600"/>
            </a:xfrm>
          </p:grpSpPr>
          <p:sp>
            <p:nvSpPr>
              <p:cNvPr id="7" name="Retângulo 6"/>
              <p:cNvSpPr/>
              <p:nvPr/>
            </p:nvSpPr>
            <p:spPr>
              <a:xfrm>
                <a:off x="1447800" y="1209674"/>
                <a:ext cx="2819400" cy="581026"/>
              </a:xfrm>
              <a:prstGeom prst="rect">
                <a:avLst/>
              </a:prstGeom>
              <a:solidFill>
                <a:srgbClr val="01AA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" name="Título 2"/>
              <p:cNvSpPr txBox="1">
                <a:spLocks/>
              </p:cNvSpPr>
              <p:nvPr/>
            </p:nvSpPr>
            <p:spPr>
              <a:xfrm>
                <a:off x="1686339" y="1181100"/>
                <a:ext cx="2438400" cy="381000"/>
              </a:xfrm>
              <a:prstGeom prst="rect">
                <a:avLst/>
              </a:prstGeom>
            </p:spPr>
            <p:txBody>
              <a:bodyPr/>
              <a:lstStyle>
                <a:lvl1pPr algn="l" defTabSz="91437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67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>
                  <a:defRPr/>
                </a:pPr>
                <a:r>
                  <a:rPr lang="pt-BR" sz="2000" dirty="0">
                    <a:solidFill>
                      <a:schemeClr val="bg1"/>
                    </a:solidFill>
                  </a:rPr>
                  <a:t>Atendimento ao passageiro</a:t>
                </a:r>
              </a:p>
            </p:txBody>
          </p:sp>
          <p:sp>
            <p:nvSpPr>
              <p:cNvPr id="12" name="Retângulo 11"/>
              <p:cNvSpPr/>
              <p:nvPr/>
            </p:nvSpPr>
            <p:spPr>
              <a:xfrm>
                <a:off x="4343400" y="1209674"/>
                <a:ext cx="2819400" cy="581026"/>
              </a:xfrm>
              <a:prstGeom prst="rect">
                <a:avLst/>
              </a:prstGeom>
              <a:solidFill>
                <a:srgbClr val="01AA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Título 2"/>
              <p:cNvSpPr txBox="1">
                <a:spLocks/>
              </p:cNvSpPr>
              <p:nvPr/>
            </p:nvSpPr>
            <p:spPr>
              <a:xfrm>
                <a:off x="4572000" y="1287117"/>
                <a:ext cx="2362200" cy="381000"/>
              </a:xfrm>
              <a:prstGeom prst="rect">
                <a:avLst/>
              </a:prstGeom>
            </p:spPr>
            <p:txBody>
              <a:bodyPr/>
              <a:lstStyle>
                <a:lvl1pPr algn="l" defTabSz="91437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67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>
                  <a:defRPr/>
                </a:pPr>
                <a:r>
                  <a:rPr lang="pt-BR" sz="2000" dirty="0">
                    <a:solidFill>
                      <a:schemeClr val="bg1"/>
                    </a:solidFill>
                  </a:rPr>
                  <a:t>Excelente e Bom*</a:t>
                </a:r>
              </a:p>
            </p:txBody>
          </p:sp>
        </p:grpSp>
        <p:pic>
          <p:nvPicPr>
            <p:cNvPr id="57346" name="Picture 2" descr="Ilustração de suporte ao cliente plano orgânico Vetor grátis"/>
            <p:cNvPicPr>
              <a:picLocks noChangeAspect="1" noChangeArrowheads="1"/>
            </p:cNvPicPr>
            <p:nvPr/>
          </p:nvPicPr>
          <p:blipFill>
            <a:blip r:embed="rId4" cstate="print"/>
            <a:srcRect l="7668" t="5755" r="10543" b="9832"/>
            <a:stretch>
              <a:fillRect/>
            </a:stretch>
          </p:blipFill>
          <p:spPr bwMode="auto">
            <a:xfrm>
              <a:off x="990600" y="990600"/>
              <a:ext cx="685800" cy="6096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</p:pic>
      </p:grpSp>
      <p:sp>
        <p:nvSpPr>
          <p:cNvPr id="18" name="Retângulo 17"/>
          <p:cNvSpPr/>
          <p:nvPr/>
        </p:nvSpPr>
        <p:spPr>
          <a:xfrm>
            <a:off x="8534400" y="5334000"/>
            <a:ext cx="2359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/>
              <a:t>IAA6 = média dos resultados excelente + bom, excluindo não sabe/ não respondeu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376677514"/>
              </p:ext>
            </p:extLst>
          </p:nvPr>
        </p:nvGraphicFramePr>
        <p:xfrm>
          <a:off x="6940420" y="2414984"/>
          <a:ext cx="2667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Retângulo 18"/>
          <p:cNvSpPr/>
          <p:nvPr/>
        </p:nvSpPr>
        <p:spPr>
          <a:xfrm>
            <a:off x="7772400" y="3234851"/>
            <a:ext cx="101341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66,3</a:t>
            </a:r>
            <a:r>
              <a:rPr lang="pt-BR" sz="2000" b="1" dirty="0"/>
              <a:t>%</a:t>
            </a:r>
            <a:endParaRPr lang="pt-BR" sz="2800" b="1" dirty="0"/>
          </a:p>
          <a:p>
            <a:pPr algn="ctr"/>
            <a:r>
              <a:rPr lang="pt-BR" b="1" dirty="0"/>
              <a:t>IAA6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1726" y="1509916"/>
            <a:ext cx="3194581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0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>
            <a:spLocks/>
          </p:cNvSpPr>
          <p:nvPr/>
        </p:nvSpPr>
        <p:spPr>
          <a:xfrm>
            <a:off x="990600" y="76200"/>
            <a:ext cx="9134485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METODOLOGIA</a:t>
            </a:r>
          </a:p>
          <a:p>
            <a:pPr marL="12700" lvl="0" defTabSz="914400">
              <a:lnSpc>
                <a:spcPct val="100000"/>
              </a:lnSpc>
              <a:spcBef>
                <a:spcPts val="100"/>
              </a:spcBef>
            </a:pPr>
            <a:r>
              <a:rPr lang="pt-BR" sz="2000" dirty="0">
                <a:solidFill>
                  <a:prstClr val="black"/>
                </a:solidFill>
                <a:latin typeface="Calibri Light"/>
                <a:ea typeface="+mn-ea"/>
                <a:cs typeface="+mn-cs"/>
              </a:rPr>
              <a:t>Contexto</a:t>
            </a:r>
            <a:endParaRPr lang="pt-BR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object 2"/>
          <p:cNvSpPr txBox="1"/>
          <p:nvPr/>
        </p:nvSpPr>
        <p:spPr>
          <a:xfrm>
            <a:off x="685800" y="1219200"/>
            <a:ext cx="10366375" cy="25301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>
              <a:lnSpc>
                <a:spcPct val="150000"/>
              </a:lnSpc>
              <a:spcBef>
                <a:spcPts val="90"/>
              </a:spcBef>
              <a:tabLst>
                <a:tab pos="0" algn="l"/>
                <a:tab pos="179388" algn="l"/>
                <a:tab pos="447675" algn="l"/>
              </a:tabLst>
            </a:pPr>
            <a:r>
              <a:rPr lang="pt-BR" spc="5" dirty="0">
                <a:solidFill>
                  <a:srgbClr val="000000"/>
                </a:solidFill>
                <a:cs typeface="Arial"/>
              </a:rPr>
              <a:t>Em janeiro de 2022, a </a:t>
            </a:r>
            <a:r>
              <a:rPr lang="pt-BR" spc="5" dirty="0" err="1">
                <a:solidFill>
                  <a:srgbClr val="000000"/>
                </a:solidFill>
                <a:cs typeface="Arial"/>
              </a:rPr>
              <a:t>ViaMobilidade</a:t>
            </a:r>
            <a:r>
              <a:rPr lang="pt-BR" spc="5" dirty="0">
                <a:solidFill>
                  <a:srgbClr val="000000"/>
                </a:solidFill>
                <a:cs typeface="Arial"/>
              </a:rPr>
              <a:t> assumiu a operação das linhas 8 e 9 de trens metropolitanos de acordo com o contrato de concessão pactuado com o </a:t>
            </a:r>
            <a:r>
              <a:rPr lang="pt-BR" spc="-5" dirty="0">
                <a:solidFill>
                  <a:srgbClr val="000000"/>
                </a:solidFill>
                <a:cs typeface="Arial"/>
              </a:rPr>
              <a:t>Governo </a:t>
            </a:r>
            <a:r>
              <a:rPr lang="pt-BR" spc="5" dirty="0">
                <a:solidFill>
                  <a:srgbClr val="000000"/>
                </a:solidFill>
                <a:cs typeface="Arial"/>
              </a:rPr>
              <a:t>do </a:t>
            </a:r>
            <a:r>
              <a:rPr lang="pt-BR" dirty="0">
                <a:solidFill>
                  <a:srgbClr val="000000"/>
                </a:solidFill>
                <a:cs typeface="Arial"/>
              </a:rPr>
              <a:t>Estado </a:t>
            </a:r>
            <a:r>
              <a:rPr lang="pt-BR" spc="5" dirty="0">
                <a:solidFill>
                  <a:srgbClr val="000000"/>
                </a:solidFill>
                <a:cs typeface="Arial"/>
              </a:rPr>
              <a:t>de São Paulo, por </a:t>
            </a:r>
            <a:r>
              <a:rPr lang="pt-BR" spc="10" dirty="0">
                <a:solidFill>
                  <a:srgbClr val="000000"/>
                </a:solidFill>
                <a:cs typeface="Arial"/>
              </a:rPr>
              <a:t>meio </a:t>
            </a:r>
            <a:r>
              <a:rPr lang="pt-BR" spc="5" dirty="0">
                <a:solidFill>
                  <a:srgbClr val="000000"/>
                </a:solidFill>
                <a:cs typeface="Arial"/>
              </a:rPr>
              <a:t>da </a:t>
            </a:r>
            <a:r>
              <a:rPr lang="pt-BR" dirty="0">
                <a:solidFill>
                  <a:srgbClr val="000000"/>
                </a:solidFill>
                <a:cs typeface="Arial"/>
              </a:rPr>
              <a:t>Secretaria de Transportes Metropolitanos.</a:t>
            </a:r>
          </a:p>
          <a:p>
            <a:pPr marR="5080">
              <a:lnSpc>
                <a:spcPct val="150000"/>
              </a:lnSpc>
              <a:spcBef>
                <a:spcPts val="90"/>
              </a:spcBef>
              <a:tabLst>
                <a:tab pos="0" algn="l"/>
                <a:tab pos="179388" algn="l"/>
                <a:tab pos="447675" algn="l"/>
              </a:tabLst>
            </a:pPr>
            <a:endParaRPr lang="pt-BR" dirty="0">
              <a:solidFill>
                <a:srgbClr val="000000"/>
              </a:solidFill>
              <a:cs typeface="Arial"/>
            </a:endParaRPr>
          </a:p>
          <a:p>
            <a:pPr marR="5080">
              <a:lnSpc>
                <a:spcPct val="150000"/>
              </a:lnSpc>
              <a:spcBef>
                <a:spcPts val="90"/>
              </a:spcBef>
              <a:tabLst>
                <a:tab pos="0" algn="l"/>
                <a:tab pos="179388" algn="l"/>
                <a:tab pos="447675" algn="l"/>
              </a:tabLst>
            </a:pPr>
            <a:r>
              <a:rPr lang="pt-BR" dirty="0">
                <a:solidFill>
                  <a:srgbClr val="000000"/>
                </a:solidFill>
                <a:cs typeface="Arial"/>
              </a:rPr>
              <a:t>Como obrigação contratual, um dos indicadores de desempenho da concessionária é a realização de pesquisa de satisfação da população usuária, que faz parte do IQS, com periodicidade semestral (abril e outubro).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017322954"/>
              </p:ext>
            </p:extLst>
          </p:nvPr>
        </p:nvGraphicFramePr>
        <p:xfrm>
          <a:off x="-1276992" y="1352550"/>
          <a:ext cx="9168882" cy="5164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ject 4"/>
          <p:cNvSpPr txBox="1">
            <a:spLocks/>
          </p:cNvSpPr>
          <p:nvPr/>
        </p:nvSpPr>
        <p:spPr>
          <a:xfrm>
            <a:off x="1066800" y="76200"/>
            <a:ext cx="913448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80000"/>
              </a:lnSpc>
              <a:spcBef>
                <a:spcPts val="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ÍNDICE DE AVALIAÇÃO</a:t>
            </a:r>
          </a:p>
          <a:p>
            <a:pPr marL="12700">
              <a:lnSpc>
                <a:spcPct val="80000"/>
              </a:lnSpc>
              <a:spcBef>
                <a:spcPts val="0"/>
              </a:spcBef>
            </a:pPr>
            <a:r>
              <a:rPr lang="pt-BR" sz="1800" dirty="0">
                <a:solidFill>
                  <a:schemeClr val="tx1"/>
                </a:solidFill>
                <a:latin typeface="+mj-lt"/>
              </a:rPr>
              <a:t>Satisfação do passageiro</a:t>
            </a:r>
          </a:p>
        </p:txBody>
      </p:sp>
      <p:sp>
        <p:nvSpPr>
          <p:cNvPr id="6" name="Retângulo 5"/>
          <p:cNvSpPr/>
          <p:nvPr/>
        </p:nvSpPr>
        <p:spPr>
          <a:xfrm>
            <a:off x="415616" y="6517117"/>
            <a:ext cx="9477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(*) Base total da amostra tipo 2 (501</a:t>
            </a:r>
            <a:r>
              <a:rPr lang="pt-BR" sz="900" dirty="0">
                <a:solidFill>
                  <a:srgbClr val="FF0000"/>
                </a:solidFill>
                <a:latin typeface="Calibri Light"/>
                <a:ea typeface="Times New Roman" panose="02020603050405020304" pitchFamily="18" charset="0"/>
              </a:rPr>
              <a:t> </a:t>
            </a:r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entrevistas), excluindo não sabe/ não respondeu em cada atributo</a:t>
            </a:r>
          </a:p>
          <a:p>
            <a:r>
              <a:rPr lang="pt-BR" sz="900" dirty="0">
                <a:latin typeface="+mj-lt"/>
                <a:ea typeface="Times New Roman" panose="02020603050405020304" pitchFamily="18" charset="0"/>
              </a:rPr>
              <a:t>P.18 Agora pensando nos itens de INFORMAÇÃO AO PASSAGEIRO, como o(a) </a:t>
            </a:r>
            <a:r>
              <a:rPr lang="pt-BR" sz="9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(a) avalia, nesta Linha 9 Esmeralda: (LEIA OS ITENS) (ESTIMULADA E ÚNICA POR ATRIBUTO)</a:t>
            </a: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2081313190"/>
              </p:ext>
            </p:extLst>
          </p:nvPr>
        </p:nvGraphicFramePr>
        <p:xfrm>
          <a:off x="9699949" y="2359942"/>
          <a:ext cx="2667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tângulo 20"/>
          <p:cNvSpPr/>
          <p:nvPr/>
        </p:nvSpPr>
        <p:spPr>
          <a:xfrm>
            <a:off x="10538150" y="3198142"/>
            <a:ext cx="101341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57,4</a:t>
            </a:r>
            <a:r>
              <a:rPr lang="pt-BR" sz="2000" b="1" dirty="0"/>
              <a:t>%</a:t>
            </a:r>
            <a:endParaRPr lang="pt-BR" sz="2800" b="1" dirty="0"/>
          </a:p>
          <a:p>
            <a:pPr algn="ctr"/>
            <a:r>
              <a:rPr lang="pt-BR" b="1" dirty="0"/>
              <a:t>IAA7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1066800" y="762000"/>
            <a:ext cx="6477000" cy="657225"/>
            <a:chOff x="1066800" y="942975"/>
            <a:chExt cx="6477000" cy="657225"/>
          </a:xfrm>
        </p:grpSpPr>
        <p:grpSp>
          <p:nvGrpSpPr>
            <p:cNvPr id="2" name="Grupo 24"/>
            <p:cNvGrpSpPr/>
            <p:nvPr/>
          </p:nvGrpSpPr>
          <p:grpSpPr>
            <a:xfrm>
              <a:off x="1439956" y="942975"/>
              <a:ext cx="6103844" cy="581024"/>
              <a:chOff x="1439956" y="942975"/>
              <a:chExt cx="6103844" cy="581024"/>
            </a:xfrm>
          </p:grpSpPr>
          <p:grpSp>
            <p:nvGrpSpPr>
              <p:cNvPr id="4" name="Grupo 15"/>
              <p:cNvGrpSpPr/>
              <p:nvPr/>
            </p:nvGrpSpPr>
            <p:grpSpPr>
              <a:xfrm>
                <a:off x="1447800" y="942975"/>
                <a:ext cx="6096000" cy="581024"/>
                <a:chOff x="1447800" y="1133475"/>
                <a:chExt cx="6096000" cy="581024"/>
              </a:xfrm>
            </p:grpSpPr>
            <p:sp>
              <p:nvSpPr>
                <p:cNvPr id="7" name="Retângulo 6"/>
                <p:cNvSpPr/>
                <p:nvPr/>
              </p:nvSpPr>
              <p:spPr>
                <a:xfrm>
                  <a:off x="1447800" y="1209674"/>
                  <a:ext cx="2819400" cy="504825"/>
                </a:xfrm>
                <a:prstGeom prst="rect">
                  <a:avLst/>
                </a:prstGeom>
                <a:solidFill>
                  <a:srgbClr val="01AA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" name="Título 2"/>
                <p:cNvSpPr txBox="1">
                  <a:spLocks/>
                </p:cNvSpPr>
                <p:nvPr/>
              </p:nvSpPr>
              <p:spPr>
                <a:xfrm>
                  <a:off x="1724025" y="1133475"/>
                  <a:ext cx="2438400" cy="381000"/>
                </a:xfrm>
                <a:prstGeom prst="rect">
                  <a:avLst/>
                </a:prstGeom>
              </p:spPr>
              <p:txBody>
                <a:bodyPr/>
                <a:lstStyle>
                  <a:lvl1pPr algn="l" defTabSz="914377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2667" kern="12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j-ea"/>
                      <a:cs typeface="Arial" panose="020B0604020202020204" pitchFamily="34" charset="0"/>
                    </a:defRPr>
                  </a:lvl1pPr>
                </a:lstStyle>
                <a:p>
                  <a:pPr>
                    <a:defRPr/>
                  </a:pPr>
                  <a:r>
                    <a:rPr lang="pt-BR" sz="1900" dirty="0">
                      <a:solidFill>
                        <a:schemeClr val="bg1"/>
                      </a:solidFill>
                    </a:rPr>
                    <a:t>Informação ao passageiro</a:t>
                  </a:r>
                </a:p>
              </p:txBody>
            </p:sp>
            <p:sp>
              <p:nvSpPr>
                <p:cNvPr id="12" name="Retângulo 11"/>
                <p:cNvSpPr/>
                <p:nvPr/>
              </p:nvSpPr>
              <p:spPr>
                <a:xfrm>
                  <a:off x="4343400" y="1209674"/>
                  <a:ext cx="3200400" cy="504825"/>
                </a:xfrm>
                <a:prstGeom prst="rect">
                  <a:avLst/>
                </a:prstGeom>
                <a:solidFill>
                  <a:srgbClr val="01AA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4" name="Título 2"/>
                <p:cNvSpPr txBox="1">
                  <a:spLocks/>
                </p:cNvSpPr>
                <p:nvPr/>
              </p:nvSpPr>
              <p:spPr>
                <a:xfrm>
                  <a:off x="4572000" y="1219200"/>
                  <a:ext cx="2362200" cy="381000"/>
                </a:xfrm>
                <a:prstGeom prst="rect">
                  <a:avLst/>
                </a:prstGeom>
              </p:spPr>
              <p:txBody>
                <a:bodyPr/>
                <a:lstStyle>
                  <a:lvl1pPr algn="l" defTabSz="914377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2667" kern="12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j-ea"/>
                      <a:cs typeface="Arial" panose="020B0604020202020204" pitchFamily="34" charset="0"/>
                    </a:defRPr>
                  </a:lvl1pPr>
                </a:lstStyle>
                <a:p>
                  <a:pPr>
                    <a:defRPr/>
                  </a:pPr>
                  <a:r>
                    <a:rPr lang="pt-BR" sz="2000" dirty="0">
                      <a:solidFill>
                        <a:schemeClr val="bg1"/>
                      </a:solidFill>
                    </a:rPr>
                    <a:t>Excelente e Bom*</a:t>
                  </a:r>
                </a:p>
              </p:txBody>
            </p:sp>
          </p:grpSp>
          <p:sp>
            <p:nvSpPr>
              <p:cNvPr id="23" name="Elipse 22"/>
              <p:cNvSpPr/>
              <p:nvPr/>
            </p:nvSpPr>
            <p:spPr>
              <a:xfrm>
                <a:off x="1439956" y="1307076"/>
                <a:ext cx="17929" cy="1966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58370" name="Picture 2" descr="Atração de atenção. anúncio ou aviso importante, compartilhamento de informações, últimas notícias. alto-falante, megafone, megafone com ponto de exclamação. ilustração vetorial de metáfora de conceito isolado Vetor grátis"/>
            <p:cNvPicPr>
              <a:picLocks noChangeAspect="1" noChangeArrowheads="1"/>
            </p:cNvPicPr>
            <p:nvPr/>
          </p:nvPicPr>
          <p:blipFill>
            <a:blip r:embed="rId4" cstate="print"/>
            <a:srcRect l="7668" t="8946" r="2875" b="6709"/>
            <a:stretch>
              <a:fillRect/>
            </a:stretch>
          </p:blipFill>
          <p:spPr bwMode="auto">
            <a:xfrm>
              <a:off x="1066800" y="990600"/>
              <a:ext cx="646546" cy="6096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</p:pic>
      </p:grpSp>
      <p:sp>
        <p:nvSpPr>
          <p:cNvPr id="24" name="Retângulo 23"/>
          <p:cNvSpPr/>
          <p:nvPr/>
        </p:nvSpPr>
        <p:spPr>
          <a:xfrm>
            <a:off x="8534400" y="5334000"/>
            <a:ext cx="2359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/>
              <a:t>IAA7 = média dos resultados excelente + bom, excluindo não sabe/ não respondeu</a:t>
            </a:r>
          </a:p>
        </p:txBody>
      </p:sp>
      <p:sp>
        <p:nvSpPr>
          <p:cNvPr id="19" name="Triângulo isósceles 18"/>
          <p:cNvSpPr/>
          <p:nvPr/>
        </p:nvSpPr>
        <p:spPr>
          <a:xfrm rot="5400000">
            <a:off x="6743700" y="3727587"/>
            <a:ext cx="1295400" cy="171588"/>
          </a:xfrm>
          <a:prstGeom prst="triangle">
            <a:avLst/>
          </a:prstGeom>
          <a:solidFill>
            <a:srgbClr val="01AA9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5" name="Gráfico 24"/>
          <p:cNvGraphicFramePr/>
          <p:nvPr>
            <p:extLst>
              <p:ext uri="{D42A27DB-BD31-4B8C-83A1-F6EECF244321}">
                <p14:modId xmlns:p14="http://schemas.microsoft.com/office/powerpoint/2010/main" val="1543845779"/>
              </p:ext>
            </p:extLst>
          </p:nvPr>
        </p:nvGraphicFramePr>
        <p:xfrm>
          <a:off x="7391400" y="2409515"/>
          <a:ext cx="2667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Retângulo 21"/>
          <p:cNvSpPr/>
          <p:nvPr/>
        </p:nvSpPr>
        <p:spPr>
          <a:xfrm>
            <a:off x="8177180" y="3198142"/>
            <a:ext cx="10871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58,0%</a:t>
            </a:r>
          </a:p>
          <a:p>
            <a:pPr algn="ctr"/>
            <a:r>
              <a:rPr lang="pt-BR" sz="2800" b="1" dirty="0"/>
              <a:t>IAA7</a:t>
            </a: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1726" y="1509916"/>
            <a:ext cx="3194581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05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1066800" y="76200"/>
            <a:ext cx="9134485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ÍNDICE DE AVALIAÇÃO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solidFill>
                  <a:schemeClr val="tx1"/>
                </a:solidFill>
                <a:latin typeface="+mj-lt"/>
              </a:rPr>
              <a:t>Satisfação do passageiro</a:t>
            </a:r>
          </a:p>
        </p:txBody>
      </p:sp>
      <p:sp>
        <p:nvSpPr>
          <p:cNvPr id="6" name="Retângulo 5"/>
          <p:cNvSpPr/>
          <p:nvPr/>
        </p:nvSpPr>
        <p:spPr>
          <a:xfrm>
            <a:off x="457200" y="6382611"/>
            <a:ext cx="100869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(*) Base total da amostra tipo 2 (501 entrevistas), excluindo não sabe/ não respondeu em cada atributo</a:t>
            </a:r>
          </a:p>
          <a:p>
            <a:r>
              <a:rPr lang="pt-BR" sz="900" dirty="0">
                <a:latin typeface="+mj-lt"/>
                <a:ea typeface="Times New Roman" panose="02020603050405020304" pitchFamily="18" charset="0"/>
              </a:rPr>
              <a:t>P.20 Agora pensando nos itens de ACESSIBILIDADE PARA PASSAGEIROS PREFERENCIAIS tais como idosos, gestantes, pessoas com deficiência como o(a) </a:t>
            </a:r>
            <a:r>
              <a:rPr lang="pt-BR" sz="9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(a) avalia, nesta Linha 9 Esmeralda: (LEIA OS ITENS) (ESTIMULADA E ÚNICA POR ATRIBUTO)</a:t>
            </a: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1401987408"/>
              </p:ext>
            </p:extLst>
          </p:nvPr>
        </p:nvGraphicFramePr>
        <p:xfrm>
          <a:off x="9372600" y="2362200"/>
          <a:ext cx="2667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Retângulo 20"/>
          <p:cNvSpPr/>
          <p:nvPr/>
        </p:nvSpPr>
        <p:spPr>
          <a:xfrm>
            <a:off x="10210802" y="3200400"/>
            <a:ext cx="101341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44,4</a:t>
            </a:r>
            <a:r>
              <a:rPr lang="pt-BR" sz="2000" b="1" dirty="0"/>
              <a:t>%</a:t>
            </a:r>
            <a:endParaRPr lang="pt-BR" sz="2800" b="1" dirty="0"/>
          </a:p>
          <a:p>
            <a:pPr algn="ctr"/>
            <a:r>
              <a:rPr lang="pt-BR" b="1" dirty="0"/>
              <a:t>IAA8</a:t>
            </a:r>
          </a:p>
        </p:txBody>
      </p:sp>
      <p:sp>
        <p:nvSpPr>
          <p:cNvPr id="22" name="Triângulo isósceles 21"/>
          <p:cNvSpPr/>
          <p:nvPr/>
        </p:nvSpPr>
        <p:spPr>
          <a:xfrm rot="5400000">
            <a:off x="6210300" y="3695700"/>
            <a:ext cx="1295400" cy="457200"/>
          </a:xfrm>
          <a:prstGeom prst="triangle">
            <a:avLst/>
          </a:prstGeom>
          <a:solidFill>
            <a:srgbClr val="01AA9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1872745679"/>
              </p:ext>
            </p:extLst>
          </p:nvPr>
        </p:nvGraphicFramePr>
        <p:xfrm>
          <a:off x="990600" y="1524000"/>
          <a:ext cx="7086600" cy="4842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Grupo 15"/>
          <p:cNvGrpSpPr/>
          <p:nvPr/>
        </p:nvGrpSpPr>
        <p:grpSpPr>
          <a:xfrm>
            <a:off x="848139" y="944217"/>
            <a:ext cx="6314661" cy="685800"/>
            <a:chOff x="848139" y="944217"/>
            <a:chExt cx="6314661" cy="685800"/>
          </a:xfrm>
        </p:grpSpPr>
        <p:grpSp>
          <p:nvGrpSpPr>
            <p:cNvPr id="4" name="Grupo 15"/>
            <p:cNvGrpSpPr/>
            <p:nvPr/>
          </p:nvGrpSpPr>
          <p:grpSpPr>
            <a:xfrm>
              <a:off x="1447800" y="990600"/>
              <a:ext cx="5715000" cy="609600"/>
              <a:chOff x="1447800" y="1181100"/>
              <a:chExt cx="5715000" cy="609600"/>
            </a:xfrm>
          </p:grpSpPr>
          <p:sp>
            <p:nvSpPr>
              <p:cNvPr id="7" name="Retângulo 6"/>
              <p:cNvSpPr/>
              <p:nvPr/>
            </p:nvSpPr>
            <p:spPr>
              <a:xfrm>
                <a:off x="1447800" y="1209674"/>
                <a:ext cx="2819400" cy="581026"/>
              </a:xfrm>
              <a:prstGeom prst="rect">
                <a:avLst/>
              </a:prstGeom>
              <a:solidFill>
                <a:srgbClr val="01AA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" name="Título 2"/>
              <p:cNvSpPr txBox="1">
                <a:spLocks/>
              </p:cNvSpPr>
              <p:nvPr/>
            </p:nvSpPr>
            <p:spPr>
              <a:xfrm>
                <a:off x="1686339" y="1181100"/>
                <a:ext cx="2438400" cy="381000"/>
              </a:xfrm>
              <a:prstGeom prst="rect">
                <a:avLst/>
              </a:prstGeom>
            </p:spPr>
            <p:txBody>
              <a:bodyPr/>
              <a:lstStyle>
                <a:lvl1pPr algn="l" defTabSz="91437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67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>
                  <a:defRPr/>
                </a:pPr>
                <a:r>
                  <a:rPr lang="pt-BR" sz="2000" dirty="0">
                    <a:solidFill>
                      <a:schemeClr val="bg1"/>
                    </a:solidFill>
                  </a:rPr>
                  <a:t>Acessibilidade ao passageiro</a:t>
                </a:r>
              </a:p>
            </p:txBody>
          </p:sp>
          <p:sp>
            <p:nvSpPr>
              <p:cNvPr id="12" name="Retângulo 11"/>
              <p:cNvSpPr/>
              <p:nvPr/>
            </p:nvSpPr>
            <p:spPr>
              <a:xfrm>
                <a:off x="4343400" y="1209674"/>
                <a:ext cx="2819400" cy="581026"/>
              </a:xfrm>
              <a:prstGeom prst="rect">
                <a:avLst/>
              </a:prstGeom>
              <a:solidFill>
                <a:srgbClr val="01AA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Título 2"/>
              <p:cNvSpPr txBox="1">
                <a:spLocks/>
              </p:cNvSpPr>
              <p:nvPr/>
            </p:nvSpPr>
            <p:spPr>
              <a:xfrm>
                <a:off x="4572000" y="1287117"/>
                <a:ext cx="2362200" cy="381000"/>
              </a:xfrm>
              <a:prstGeom prst="rect">
                <a:avLst/>
              </a:prstGeom>
            </p:spPr>
            <p:txBody>
              <a:bodyPr/>
              <a:lstStyle>
                <a:lvl1pPr algn="l" defTabSz="91437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67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>
                  <a:defRPr/>
                </a:pPr>
                <a:r>
                  <a:rPr lang="pt-BR" sz="2000" dirty="0">
                    <a:solidFill>
                      <a:schemeClr val="bg1"/>
                    </a:solidFill>
                  </a:rPr>
                  <a:t>Excelente e Bom*</a:t>
                </a:r>
              </a:p>
            </p:txBody>
          </p:sp>
        </p:grpSp>
        <p:pic>
          <p:nvPicPr>
            <p:cNvPr id="59394" name="Picture 2" descr="Homens e mulheres acolhendo pessoas com deficiência. grupo de pessoas encontrando personagem feminina cega e homem em cadeira de rodas. Vetor grátis"/>
            <p:cNvPicPr>
              <a:picLocks noChangeAspect="1" noChangeArrowheads="1"/>
            </p:cNvPicPr>
            <p:nvPr/>
          </p:nvPicPr>
          <p:blipFill>
            <a:blip r:embed="rId4" cstate="print"/>
            <a:srcRect l="8946" t="5755" r="2875" b="11751"/>
            <a:stretch>
              <a:fillRect/>
            </a:stretch>
          </p:blipFill>
          <p:spPr bwMode="auto">
            <a:xfrm>
              <a:off x="848139" y="944217"/>
              <a:ext cx="855921" cy="6858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</p:pic>
      </p:grpSp>
      <p:sp>
        <p:nvSpPr>
          <p:cNvPr id="18" name="Retângulo 17"/>
          <p:cNvSpPr/>
          <p:nvPr/>
        </p:nvSpPr>
        <p:spPr>
          <a:xfrm>
            <a:off x="8534400" y="5334000"/>
            <a:ext cx="2359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/>
              <a:t>IAA8 = média dos resultados excelente + bom, excluindo não sabe/ não respondeu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1561031640"/>
              </p:ext>
            </p:extLst>
          </p:nvPr>
        </p:nvGraphicFramePr>
        <p:xfrm>
          <a:off x="7046901" y="2362200"/>
          <a:ext cx="2667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Retângulo 18"/>
          <p:cNvSpPr/>
          <p:nvPr/>
        </p:nvSpPr>
        <p:spPr>
          <a:xfrm>
            <a:off x="7848600" y="3200400"/>
            <a:ext cx="101341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43,8</a:t>
            </a:r>
            <a:r>
              <a:rPr lang="pt-BR" sz="2000" b="1" dirty="0"/>
              <a:t>%</a:t>
            </a:r>
            <a:endParaRPr lang="pt-BR" sz="2800" b="1" dirty="0"/>
          </a:p>
          <a:p>
            <a:pPr algn="ctr"/>
            <a:r>
              <a:rPr lang="pt-BR" b="1" dirty="0"/>
              <a:t>IAA8</a:t>
            </a: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1726" y="1509916"/>
            <a:ext cx="3194581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05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>
            <a:spLocks/>
          </p:cNvSpPr>
          <p:nvPr/>
        </p:nvSpPr>
        <p:spPr>
          <a:xfrm>
            <a:off x="1066800" y="76200"/>
            <a:ext cx="9134485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ÍNDICE DE AVALIAÇÃO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solidFill>
                  <a:schemeClr val="tx1"/>
                </a:solidFill>
                <a:latin typeface="+mj-lt"/>
              </a:rPr>
              <a:t>Satisfação do passageiro</a:t>
            </a: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278870883"/>
              </p:ext>
            </p:extLst>
          </p:nvPr>
        </p:nvGraphicFramePr>
        <p:xfrm>
          <a:off x="9677400" y="2381190"/>
          <a:ext cx="2667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10515600" y="3219390"/>
            <a:ext cx="101341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49,0</a:t>
            </a:r>
            <a:r>
              <a:rPr lang="pt-BR" sz="2000" b="1" dirty="0"/>
              <a:t>%</a:t>
            </a:r>
            <a:endParaRPr lang="pt-BR" sz="2800" b="1" dirty="0"/>
          </a:p>
          <a:p>
            <a:pPr algn="ctr"/>
            <a:r>
              <a:rPr lang="pt-BR" b="1" dirty="0"/>
              <a:t>IGS</a:t>
            </a:r>
          </a:p>
        </p:txBody>
      </p:sp>
      <p:sp>
        <p:nvSpPr>
          <p:cNvPr id="6" name="Retângulo 5"/>
          <p:cNvSpPr/>
          <p:nvPr/>
        </p:nvSpPr>
        <p:spPr>
          <a:xfrm>
            <a:off x="428625" y="6562588"/>
            <a:ext cx="100869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latin typeface="+mj-lt"/>
                <a:ea typeface="Times New Roman" panose="02020603050405020304" pitchFamily="18" charset="0"/>
              </a:rPr>
              <a:t>Pergunta 6, 8, 10, 12, 14, 16, 18, 20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521039"/>
              </p:ext>
            </p:extLst>
          </p:nvPr>
        </p:nvGraphicFramePr>
        <p:xfrm>
          <a:off x="52395" y="1084273"/>
          <a:ext cx="7113949" cy="5296109"/>
        </p:xfrm>
        <a:graphic>
          <a:graphicData uri="http://schemas.openxmlformats.org/drawingml/2006/table">
            <a:tbl>
              <a:tblPr/>
              <a:tblGrid>
                <a:gridCol w="715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7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4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47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55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133"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Atributo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Índice de avaliação do atributo</a:t>
                      </a:r>
                      <a:b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1º SEM </a:t>
                      </a:r>
                      <a:b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Índice de avaliação do atributo 2º SEM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Índice de avaliação do atributo 1º SEM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Peso atribuído pelo contratante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Índice de avaliação do atributo </a:t>
                      </a:r>
                      <a:r>
                        <a:rPr lang="pt-BR" sz="1400" b="1" i="0" u="none" strike="noStrike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com peso 2º SEMESTRE</a:t>
                      </a:r>
                      <a:endParaRPr lang="pt-BR" sz="1400" b="1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IAA1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RAPIDEZ DA VIAGEM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40,7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44,8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44,2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IAA2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CONFORTO DA VIAGEM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48,5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49,4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53,8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IAA3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CONFIABILIDADE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43,9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46,4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latin typeface="+mj-lt"/>
                        </a:rPr>
                        <a:t>IAA4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SEGURANÇA CONTRA ACIDENTES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40,4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42,8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40,9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IAA5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SEGURANÇA PÚBLICA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latin typeface="+mj-lt"/>
                        </a:rPr>
                        <a:t>IAA6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ATENDIMENTO AO PASSAGEIRO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59,0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66,3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pt-B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61,5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IAA7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INFORMAÇÃO AO PASSAGEIRO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59,9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57,4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IAA8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ACESSIBILIDADE AO PASSAGEIRO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43,8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44,4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Triângulo isósceles 7"/>
          <p:cNvSpPr/>
          <p:nvPr/>
        </p:nvSpPr>
        <p:spPr>
          <a:xfrm rot="5400000">
            <a:off x="6789665" y="3513067"/>
            <a:ext cx="1276126" cy="384544"/>
          </a:xfrm>
          <a:prstGeom prst="triangle">
            <a:avLst/>
          </a:prstGeom>
          <a:solidFill>
            <a:srgbClr val="01AA9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884076256"/>
              </p:ext>
            </p:extLst>
          </p:nvPr>
        </p:nvGraphicFramePr>
        <p:xfrm>
          <a:off x="7391400" y="2419952"/>
          <a:ext cx="2667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tângulo 9"/>
          <p:cNvSpPr/>
          <p:nvPr/>
        </p:nvSpPr>
        <p:spPr>
          <a:xfrm>
            <a:off x="8206781" y="3238381"/>
            <a:ext cx="101341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48,8</a:t>
            </a:r>
            <a:r>
              <a:rPr lang="pt-BR" sz="2000" b="1" dirty="0"/>
              <a:t>%</a:t>
            </a:r>
            <a:endParaRPr lang="pt-BR" sz="2800" b="1" dirty="0"/>
          </a:p>
          <a:p>
            <a:pPr algn="ctr"/>
            <a:r>
              <a:rPr lang="pt-BR" b="1" dirty="0"/>
              <a:t>IGS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726" y="1509916"/>
            <a:ext cx="3194581" cy="43285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06892" y="692698"/>
            <a:ext cx="8066088" cy="5619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endParaRPr lang="pt-BR" sz="1800" kern="0" dirty="0">
              <a:solidFill>
                <a:srgbClr val="5E5E61"/>
              </a:solidFill>
              <a:latin typeface="Arial" pitchFamily="34" charset="0"/>
              <a:ea typeface="ＭＳ Ｐゴシック" pitchFamily="-109" charset="-128"/>
              <a:cs typeface="Arial" pitchFamily="34" charset="0"/>
            </a:endParaRPr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1066800" y="76200"/>
            <a:ext cx="9134485" cy="10849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PRIORIZAÇÃO DOS ATRIBUTOS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solidFill>
                  <a:schemeClr val="tx1"/>
                </a:solidFill>
                <a:latin typeface="+mj-lt"/>
              </a:rPr>
              <a:t>Ordem de importância do 1º ao 8º lugar (soma 100%)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06892" y="6350169"/>
            <a:ext cx="100869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Base total da amostra tipo 1 e 2 (1003 entrevistas)</a:t>
            </a:r>
          </a:p>
          <a:p>
            <a:r>
              <a:rPr lang="pt-BR" sz="900" dirty="0">
                <a:latin typeface="+mj-lt"/>
                <a:ea typeface="Times New Roman" panose="02020603050405020304" pitchFamily="18" charset="0"/>
              </a:rPr>
              <a:t>P.22 Agora, eu gostaria que o(a) Sr(a) colocasse em ordem de importância alguns aspectos do serviço desta Linha 9 Esmeralda, do mais importante ao menos importante - do 1º ao 8º lugar. Qual deles o(a) Sr(a) considera mais importante em 1º lugar? E em 2º lugar? Em 3º lugar? Em 4º lugar?  Em 5º lugar? Em 6º lugar? Em 7º lugar? Em 8º lugar?(ESTIMULADA E ÚNICA POR COLUNA)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283804144"/>
              </p:ext>
            </p:extLst>
          </p:nvPr>
        </p:nvGraphicFramePr>
        <p:xfrm>
          <a:off x="2514600" y="1254673"/>
          <a:ext cx="7086600" cy="4842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726" y="1509916"/>
            <a:ext cx="3194581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43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57200" y="6488668"/>
            <a:ext cx="10086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(*)Base  total da amostra tipo 1 (502 entrevistas)// (**) Base total da amostra tipo 2 (501 entrevistas)</a:t>
            </a:r>
            <a:endParaRPr lang="pt-BR" sz="900" dirty="0">
              <a:latin typeface="+mj-lt"/>
              <a:ea typeface="Times New Roman" panose="02020603050405020304" pitchFamily="18" charset="0"/>
            </a:endParaRPr>
          </a:p>
          <a:p>
            <a:r>
              <a:rPr lang="pt-BR" sz="900" dirty="0">
                <a:latin typeface="+mj-lt"/>
                <a:ea typeface="Times New Roman" panose="02020603050405020304" pitchFamily="18" charset="0"/>
              </a:rPr>
              <a:t>P.7/9/11/13/15/17/19/21 Pensando em todos esses aspectos, como o(a) </a:t>
            </a:r>
            <a:r>
              <a:rPr lang="pt-BR" sz="9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(a) avalia a __(ATRIBUTO), na Linha 9 Esmeralda? (ESTIMULADA E ÚNICA)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461108"/>
              </p:ext>
            </p:extLst>
          </p:nvPr>
        </p:nvGraphicFramePr>
        <p:xfrm>
          <a:off x="2895600" y="1447800"/>
          <a:ext cx="4359592" cy="4716989"/>
        </p:xfrm>
        <a:graphic>
          <a:graphicData uri="http://schemas.openxmlformats.org/drawingml/2006/table">
            <a:tbl>
              <a:tblPr/>
              <a:tblGrid>
                <a:gridCol w="2125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4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4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1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Atributo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Satisfação</a:t>
                      </a:r>
                      <a:br>
                        <a:rPr lang="pt-B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t-B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Excelente e Bom</a:t>
                      </a:r>
                      <a:br>
                        <a:rPr lang="pt-B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t-B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2022 1º SEM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Satisfação</a:t>
                      </a:r>
                      <a:r>
                        <a:rPr lang="pt-BR" sz="1200" b="1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Excelente e Bom</a:t>
                      </a:r>
                      <a:br>
                        <a:rPr lang="pt-B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t-B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2022</a:t>
                      </a:r>
                      <a:r>
                        <a:rPr lang="pt-BR" sz="1200" b="1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2º SEM</a:t>
                      </a:r>
                      <a:endParaRPr lang="pt-BR" sz="1200" b="1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Satisfação </a:t>
                      </a:r>
                    </a:p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Excelente e Bom</a:t>
                      </a:r>
                      <a:br>
                        <a:rPr lang="pt-B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t-B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2023 1º SEM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RAPIDEZ DA VIAGEM*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 Light"/>
                        </a:rPr>
                        <a:t>40,6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 Light"/>
                        </a:rPr>
                        <a:t>41,4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CONFORTO DA VIAGEM*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 Light"/>
                        </a:rPr>
                        <a:t>31,4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CONFIABILIDADE *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 Light"/>
                        </a:rPr>
                        <a:t>37,6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SEGURANÇA CONTRA ACIDENTES*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 Light"/>
                        </a:rPr>
                        <a:t>35,7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SEGURANÇA PÚBLICA**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 Light"/>
                        </a:rPr>
                        <a:t>40,8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ATENDIMENTO AO PASSAGEIRO**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 Light"/>
                        </a:rPr>
                        <a:t>47,7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52,9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INFORMAÇÃO AO PASSAGEIRO**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 Light"/>
                        </a:rPr>
                        <a:t>56,0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 Light"/>
                        </a:rPr>
                        <a:t>53,7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AA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ACESSIBILIDADE AO PASSAGEIRO**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 Light"/>
                        </a:rPr>
                        <a:t>32,7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 Light"/>
                        </a:rPr>
                        <a:t>39,3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762000" y="908332"/>
            <a:ext cx="4366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i="1" dirty="0"/>
              <a:t>Resultados não considerados para o IGS </a:t>
            </a:r>
          </a:p>
        </p:txBody>
      </p:sp>
      <p:sp>
        <p:nvSpPr>
          <p:cNvPr id="9" name="object 4"/>
          <p:cNvSpPr txBox="1">
            <a:spLocks/>
          </p:cNvSpPr>
          <p:nvPr/>
        </p:nvSpPr>
        <p:spPr>
          <a:xfrm>
            <a:off x="1066800" y="76200"/>
            <a:ext cx="9134485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OPINIÃO GERAL SOBRE O ATRIBUTO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solidFill>
                  <a:schemeClr val="tx1"/>
                </a:solidFill>
                <a:latin typeface="+mj-lt"/>
              </a:rPr>
              <a:t>Satisfação do passageiro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2590800" y="2895600"/>
            <a:ext cx="79248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+mj-ea"/>
                <a:cs typeface="Arial" panose="020B0604020202020204" pitchFamily="34" charset="0"/>
              </a:rPr>
              <a:t>ViaMobilidade</a:t>
            </a:r>
            <a:endParaRPr kumimoji="0" lang="pt-BR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7200" y="6280919"/>
            <a:ext cx="947737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05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Base total da amostra (1003 entrevistas). </a:t>
            </a:r>
          </a:p>
          <a:p>
            <a:r>
              <a:rPr lang="pt-BR" sz="1050" dirty="0">
                <a:latin typeface="+mj-lt"/>
                <a:ea typeface="Times New Roman" panose="02020603050405020304" pitchFamily="18" charset="0"/>
              </a:rPr>
              <a:t>P.23 O(a) Sr(a) sabia que desde 27 de janeiro de 2022 esta Linha 9 Esmeralda, que compreende a estação Osasco até a  estação Mendes-Vila Natal passou a ser administrada por uma empresa privada/particular? (ESPONTÂNEA E ÚNICA)</a:t>
            </a:r>
          </a:p>
        </p:txBody>
      </p:sp>
      <p:sp>
        <p:nvSpPr>
          <p:cNvPr id="3" name="object 4"/>
          <p:cNvSpPr txBox="1">
            <a:spLocks/>
          </p:cNvSpPr>
          <p:nvPr/>
        </p:nvSpPr>
        <p:spPr>
          <a:xfrm>
            <a:off x="1000115" y="228600"/>
            <a:ext cx="913448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CONHECIMENTO SOBRE A MUDANÇA NA ADMINISTRAÇÃO DA LINHA 9 ESMERALDA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43000" y="2819400"/>
            <a:ext cx="3886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ea typeface="Times New Roman" panose="02020603050405020304" pitchFamily="18" charset="0"/>
              </a:rPr>
              <a:t>O(a) Sr(a) sabia que desde 27 de janeiro de 2022 esta Linha 9 Esmeralda, que compreende a estação Osasco até a  estação Grajaú passou a ser administrada por uma empresa privada,particular? 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181933419"/>
              </p:ext>
            </p:extLst>
          </p:nvPr>
        </p:nvGraphicFramePr>
        <p:xfrm>
          <a:off x="5181600" y="1905000"/>
          <a:ext cx="4419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9144000" y="3048000"/>
            <a:ext cx="2133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2022/2º Semestre</a:t>
            </a:r>
            <a:br>
              <a:rPr lang="pt-BR" b="1" dirty="0">
                <a:solidFill>
                  <a:schemeClr val="tx1"/>
                </a:solidFill>
              </a:rPr>
            </a:br>
            <a:r>
              <a:rPr lang="pt-BR" b="1" dirty="0">
                <a:solidFill>
                  <a:schemeClr val="tx1"/>
                </a:solidFill>
              </a:rPr>
              <a:t>SIM:64%</a:t>
            </a:r>
            <a:br>
              <a:rPr lang="pt-BR" b="1" dirty="0">
                <a:solidFill>
                  <a:schemeClr val="tx1"/>
                </a:solidFill>
              </a:rPr>
            </a:br>
            <a:r>
              <a:rPr lang="pt-BR" b="1" dirty="0">
                <a:solidFill>
                  <a:schemeClr val="tx1"/>
                </a:solidFill>
              </a:rPr>
              <a:t>NÃO: 36%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7200" y="6477000"/>
            <a:ext cx="94773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05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Base total da amostra (1003 entrevistas). </a:t>
            </a:r>
          </a:p>
          <a:p>
            <a:r>
              <a:rPr lang="pt-BR" sz="1050" dirty="0">
                <a:latin typeface="+mj-lt"/>
                <a:ea typeface="Times New Roman" panose="02020603050405020304" pitchFamily="18" charset="0"/>
              </a:rPr>
              <a:t>P.24 O(a) Sr(a) saberia me dizer o nome da empresa que administra a Linha 9 Esmeralda? (SE SIM) Qual empresa? (ESPONTÂNEA E ÚNICA)</a:t>
            </a:r>
          </a:p>
        </p:txBody>
      </p:sp>
      <p:sp>
        <p:nvSpPr>
          <p:cNvPr id="3" name="object 4"/>
          <p:cNvSpPr txBox="1">
            <a:spLocks/>
          </p:cNvSpPr>
          <p:nvPr/>
        </p:nvSpPr>
        <p:spPr>
          <a:xfrm>
            <a:off x="1000115" y="228600"/>
            <a:ext cx="913448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CONHECIMENTO DA EMPRESA QUE ADMINISTRA A  LINHA 9 ESMERALDA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43000" y="2819400"/>
            <a:ext cx="342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ea typeface="Times New Roman" panose="02020603050405020304" pitchFamily="18" charset="0"/>
              </a:rPr>
              <a:t>O(a) Sr(a) saberia me dizer o nome da empresa que administra a Linha 9 Esmeralda?</a:t>
            </a:r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587710167"/>
              </p:ext>
            </p:extLst>
          </p:nvPr>
        </p:nvGraphicFramePr>
        <p:xfrm>
          <a:off x="4495800" y="1524000"/>
          <a:ext cx="7086600" cy="4842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138771"/>
            <a:ext cx="3194581" cy="43285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2912" y="6257035"/>
            <a:ext cx="947737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05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Base total da amostra (1003 entrevistas). </a:t>
            </a:r>
          </a:p>
          <a:p>
            <a:r>
              <a:rPr lang="pt-BR" sz="1050" dirty="0">
                <a:ea typeface="Times New Roman" panose="02020603050405020304" pitchFamily="18" charset="0"/>
              </a:rPr>
              <a:t>P.24 O(a) Sr(a) saberia me dizer o nome da empresa que administra a Linha 9 Esmeralda? (SE SIM) Qual empresa? (ESPONTÂNEA E ÚNICA)/</a:t>
            </a:r>
            <a:r>
              <a:rPr lang="pt-BR" sz="1050" dirty="0">
                <a:latin typeface="+mj-lt"/>
                <a:ea typeface="Times New Roman" panose="02020603050405020304" pitchFamily="18" charset="0"/>
              </a:rPr>
              <a:t>P.25 O(a) Sr(a) sabia que a empresa que administra a Linha 9 Esmeralda é a ViaMobilidade? (ESTIMULADA E ÚNICA)</a:t>
            </a:r>
          </a:p>
        </p:txBody>
      </p:sp>
      <p:sp>
        <p:nvSpPr>
          <p:cNvPr id="3" name="object 4"/>
          <p:cNvSpPr txBox="1">
            <a:spLocks/>
          </p:cNvSpPr>
          <p:nvPr/>
        </p:nvSpPr>
        <p:spPr>
          <a:xfrm>
            <a:off x="1000115" y="228600"/>
            <a:ext cx="913448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CONHECIMENTO ESTIMULADO DA EMPRESA QUE ADMINISTRA A  LINHA 9 ESMERALDA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43000" y="2819400"/>
            <a:ext cx="342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ea typeface="Times New Roman" panose="02020603050405020304" pitchFamily="18" charset="0"/>
              </a:rPr>
              <a:t>O(a) Sr(a) sabia que a empresa que administra a Linha 9 Esmeralda é a </a:t>
            </a:r>
            <a:r>
              <a:rPr lang="pt-BR" dirty="0" err="1">
                <a:ea typeface="Times New Roman" panose="02020603050405020304" pitchFamily="18" charset="0"/>
              </a:rPr>
              <a:t>ViaMobilidade</a:t>
            </a:r>
            <a:r>
              <a:rPr lang="pt-BR" dirty="0">
                <a:ea typeface="Times New Roman" panose="02020603050405020304" pitchFamily="18" charset="0"/>
              </a:rPr>
              <a:t>?</a:t>
            </a:r>
            <a:endParaRPr lang="pt-BR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825799763"/>
              </p:ext>
            </p:extLst>
          </p:nvPr>
        </p:nvGraphicFramePr>
        <p:xfrm>
          <a:off x="5181600" y="1905000"/>
          <a:ext cx="4419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9144000" y="3048000"/>
            <a:ext cx="2133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2022/1º Semestre</a:t>
            </a:r>
            <a:br>
              <a:rPr lang="pt-BR" b="1" dirty="0">
                <a:solidFill>
                  <a:schemeClr val="tx1"/>
                </a:solidFill>
              </a:rPr>
            </a:br>
            <a:r>
              <a:rPr lang="pt-BR" b="1" dirty="0">
                <a:solidFill>
                  <a:schemeClr val="tx1"/>
                </a:solidFill>
              </a:rPr>
              <a:t>SIM: 65%</a:t>
            </a:r>
            <a:br>
              <a:rPr lang="pt-BR" b="1" dirty="0">
                <a:solidFill>
                  <a:schemeClr val="tx1"/>
                </a:solidFill>
              </a:rPr>
            </a:br>
            <a:r>
              <a:rPr lang="pt-BR" b="1" dirty="0">
                <a:solidFill>
                  <a:schemeClr val="tx1"/>
                </a:solidFill>
              </a:rPr>
              <a:t>NÃO: 35%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2590800" y="2895600"/>
            <a:ext cx="79248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+mj-ea"/>
                <a:cs typeface="Arial" panose="020B0604020202020204" pitchFamily="34" charset="0"/>
              </a:rPr>
              <a:t>ANEXO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>
            <a:spLocks/>
          </p:cNvSpPr>
          <p:nvPr/>
        </p:nvSpPr>
        <p:spPr>
          <a:xfrm>
            <a:off x="990600" y="76200"/>
            <a:ext cx="9134485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METODOLOGIA</a:t>
            </a:r>
          </a:p>
          <a:p>
            <a:pPr marL="12700" lvl="0" defTabSz="914400">
              <a:lnSpc>
                <a:spcPct val="100000"/>
              </a:lnSpc>
              <a:spcBef>
                <a:spcPts val="100"/>
              </a:spcBef>
            </a:pPr>
            <a:r>
              <a:rPr lang="pt-BR" sz="2000" dirty="0">
                <a:solidFill>
                  <a:prstClr val="black"/>
                </a:solidFill>
                <a:latin typeface="Calibri Light"/>
                <a:ea typeface="+mn-ea"/>
                <a:cs typeface="+mn-cs"/>
              </a:rPr>
              <a:t>Objetivo</a:t>
            </a:r>
            <a:endParaRPr lang="pt-BR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0" y="3763617"/>
            <a:ext cx="295190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533400" y="1371600"/>
            <a:ext cx="10896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>
              <a:lnSpc>
                <a:spcPct val="150000"/>
              </a:lnSpc>
              <a:spcBef>
                <a:spcPts val="90"/>
              </a:spcBef>
              <a:tabLst>
                <a:tab pos="0" algn="l"/>
                <a:tab pos="179388" algn="l"/>
                <a:tab pos="447675" algn="l"/>
              </a:tabLst>
            </a:pPr>
            <a:r>
              <a:rPr lang="pt-BR" sz="2000" spc="5" dirty="0">
                <a:cs typeface="Arial"/>
              </a:rPr>
              <a:t>O estudo tem como objetivo, avaliar o grau de satisfação dos usuários da Linha 9 Esmeralda, administrada pela Concessionária </a:t>
            </a:r>
            <a:r>
              <a:rPr lang="pt-BR" sz="2000" spc="5" dirty="0" err="1">
                <a:cs typeface="Arial"/>
              </a:rPr>
              <a:t>ViaMobilidade</a:t>
            </a:r>
            <a:r>
              <a:rPr lang="pt-BR" sz="2000" spc="5" dirty="0">
                <a:cs typeface="Arial"/>
              </a:rPr>
              <a:t>, considerando os atributos específicos do Contrato de Concessão.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647402"/>
              </p:ext>
            </p:extLst>
          </p:nvPr>
        </p:nvGraphicFramePr>
        <p:xfrm>
          <a:off x="1219200" y="1729740"/>
          <a:ext cx="9753600" cy="2964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6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VIAMOBILIDADE - LINHA 9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PESQUISA CONTRATUAL DE SATISFAÇÃO - ABRIL/23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Base: respondentes de cada questão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1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RAPIDEZ DA VIAGEM</a:t>
                      </a:r>
                      <a:br>
                        <a:rPr lang="pt-BR" sz="1400" b="1" u="none" strike="noStrike" dirty="0">
                          <a:effectLst/>
                        </a:rPr>
                      </a:br>
                      <a:r>
                        <a:rPr lang="pt-BR" sz="1400" b="1" u="none" strike="noStrike" dirty="0">
                          <a:effectLst/>
                        </a:rPr>
                        <a:t> </a:t>
                      </a:r>
                      <a:r>
                        <a:rPr lang="pt-BR" sz="1200" b="1" u="none" strike="noStrike" dirty="0">
                          <a:effectLst/>
                        </a:rPr>
                        <a:t>Em</a:t>
                      </a:r>
                      <a:r>
                        <a:rPr lang="pt-BR" sz="1200" b="1" u="none" strike="noStrike" baseline="0" dirty="0">
                          <a:effectLst/>
                        </a:rPr>
                        <a:t> 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TOP TWO BOXES (4+5)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Excelente (5)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  Bom      (4)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REGULAR (3)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BOTTOM TWO BOXES (1+2)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Ruim (2)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  Péssimo (1)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 A-Quantidade de trens que espera para embarcar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B-Tempo de abertura de portas do trem para embarque e desembarque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C-Tempo gasto na baldeação ou transferência entre as linhas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D-Tempo gasto na espera do trem nas plataformas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E-Tempo gasto na ultrapassagem pelos bloqueios / catracas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F-Tempo gasto na viagem dentro do trem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415616" y="6468864"/>
            <a:ext cx="9477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(*) Base total da amostra tipo 1 (502 entrevistas), excluindo não sabe/ não respondeu em cada atributo</a:t>
            </a:r>
          </a:p>
          <a:p>
            <a:r>
              <a:rPr lang="pt-BR" sz="900" dirty="0">
                <a:latin typeface="+mj-lt"/>
                <a:ea typeface="Times New Roman" panose="02020603050405020304" pitchFamily="18" charset="0"/>
              </a:rPr>
              <a:t>P.6 Avaliando apenas a Linha 9 Esmeralda. Pensando nos itens de RAPIDEZ DA VIAGEM, como o(a) </a:t>
            </a:r>
            <a:r>
              <a:rPr lang="pt-BR" sz="9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(a) avalia __(LEIA OS ITENS) nesta Linha . (ESTIMULADA E ÚNICA POR ARIBUTO)</a:t>
            </a: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1000115" y="228600"/>
            <a:ext cx="91344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ÍNDICE DE AVALIAÇÃO</a:t>
            </a:r>
          </a:p>
        </p:txBody>
      </p:sp>
    </p:spTree>
    <p:extLst>
      <p:ext uri="{BB962C8B-B14F-4D97-AF65-F5344CB8AC3E}">
        <p14:creationId xmlns:p14="http://schemas.microsoft.com/office/powerpoint/2010/main" val="451885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505352"/>
              </p:ext>
            </p:extLst>
          </p:nvPr>
        </p:nvGraphicFramePr>
        <p:xfrm>
          <a:off x="1524000" y="2167890"/>
          <a:ext cx="9677400" cy="3547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92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CONFORTO DA VIAGEM</a:t>
                      </a:r>
                      <a:br>
                        <a:rPr lang="pt-BR" sz="1400" b="1" u="none" strike="noStrike" dirty="0">
                          <a:effectLst/>
                        </a:rPr>
                      </a:br>
                      <a:r>
                        <a:rPr lang="pt-BR" sz="1200" b="1" u="none" strike="noStrike" dirty="0">
                          <a:effectLst/>
                        </a:rPr>
                        <a:t>Em</a:t>
                      </a:r>
                      <a:r>
                        <a:rPr lang="pt-BR" sz="1200" b="1" u="none" strike="noStrike" baseline="0" dirty="0">
                          <a:effectLst/>
                        </a:rPr>
                        <a:t> 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TOP TWO BOXES (4+5)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Excelente (5)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Bom      (4)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REGULAR (3)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BOTTOM TWO BOXES (1+2)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Ruim (2)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  Péssimo (1)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90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A-Condições de embarque e desembarque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90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B-Iluminação externa dos acessos das estações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0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C-Iluminação interna das estações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0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D-Iluminação dos sanitários públicos e disponibilidade de boxes e mictórios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90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E-Limpeza das estações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90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F-Limpeza dos trens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90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G-Limpeza e higienização dos sanitários públicos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90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H-Quantidade de pessoas nas plataformas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90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I-Quantidade de pessoas nos trens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90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J-Ruído do trem durante a viagem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90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K-Solavancos/freadas do trem durante a viagem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90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L-Ventilação das estações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990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M-Ventilação / Ar-condicionado dos trens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752332"/>
              </p:ext>
            </p:extLst>
          </p:nvPr>
        </p:nvGraphicFramePr>
        <p:xfrm>
          <a:off x="1524000" y="1190624"/>
          <a:ext cx="9677400" cy="946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6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VIAMOBILIDADE - LINHA 9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PESQUISA CONTRATUAL DE SATISFAÇÃO - ABRIL/23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Base: respondentes de cada questão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420897" y="6467757"/>
            <a:ext cx="9477375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(*) Base total da amostra tipo 1 (502 entrevistas), excluindo não sabe/ não respondeu em cada atributo</a:t>
            </a:r>
          </a:p>
          <a:p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P.8 Agora pensando nos itens de CONFORTO 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DA VIAGEM, como o(a) </a:t>
            </a:r>
            <a:r>
              <a:rPr lang="pt-BR" sz="9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(a) avalia, nesta linha a Linha 9 Esmeralda (LEIA OS ITENS) (ESTIMULADA E ÚNICA </a:t>
            </a:r>
            <a:r>
              <a:rPr lang="pt-BR" sz="1050" dirty="0">
                <a:latin typeface="+mj-lt"/>
                <a:ea typeface="Times New Roman" panose="02020603050405020304" pitchFamily="18" charset="0"/>
              </a:rPr>
              <a:t>POR ATRIBUTO)</a:t>
            </a: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1000115" y="228600"/>
            <a:ext cx="91344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ÍNDICE DE AVALIAÇÃO</a:t>
            </a:r>
          </a:p>
        </p:txBody>
      </p:sp>
    </p:spTree>
    <p:extLst>
      <p:ext uri="{BB962C8B-B14F-4D97-AF65-F5344CB8AC3E}">
        <p14:creationId xmlns:p14="http://schemas.microsoft.com/office/powerpoint/2010/main" val="862549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633971"/>
              </p:ext>
            </p:extLst>
          </p:nvPr>
        </p:nvGraphicFramePr>
        <p:xfrm>
          <a:off x="1467135" y="1190624"/>
          <a:ext cx="9753600" cy="988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3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7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4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98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VIAMOBILIDADE - LINHA 9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5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PESQUISA CONTRATUAL DE SATISFAÇÃO - ABRIL/23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3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Base: respondentes de cada questão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750">
                <a:tc>
                  <a:txBody>
                    <a:bodyPr/>
                    <a:lstStyle/>
                    <a:p>
                      <a:pPr algn="l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413632"/>
              </p:ext>
            </p:extLst>
          </p:nvPr>
        </p:nvGraphicFramePr>
        <p:xfrm>
          <a:off x="1467134" y="2179432"/>
          <a:ext cx="9753600" cy="2591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37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6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0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6023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CONFIABILIDADE</a:t>
                      </a:r>
                      <a:br>
                        <a:rPr lang="pt-BR" sz="1400" b="1" u="none" strike="noStrike" dirty="0">
                          <a:effectLst/>
                        </a:rPr>
                      </a:br>
                      <a:r>
                        <a:rPr lang="pt-BR" sz="1200" b="1" u="none" strike="noStrike" dirty="0">
                          <a:effectLst/>
                        </a:rPr>
                        <a:t>Em</a:t>
                      </a:r>
                      <a:r>
                        <a:rPr lang="pt-BR" sz="1200" b="1" u="none" strike="noStrike" baseline="0" dirty="0">
                          <a:effectLst/>
                        </a:rPr>
                        <a:t> 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TOP TWO BOXES (4+5)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Excelente (5)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Bom      (4)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REGULAR (3)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BOTTOM TWO BOXES (1+2)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Ruim (2)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  Péssimo (1)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4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A-Agilidade, rapidez para colocar o trem em funcionamento em casos de paradas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4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B-Funcionamento dos elevadores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4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C-Funcionamento das escadas rolantes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4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D-Quantidade de bilheterias em funcionamento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4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E-Cumprimento da viagem programada (desembarque em plataforma ou via)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4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F-Quantidade de bloqueios/catracas disponíveis para entrar ou sair das estações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4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G-Quantidade de paradas dos trens entre as estações durante a viagem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457200" y="6471331"/>
            <a:ext cx="10086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(*) Base total da amostra tipo 1 (502 entrevistas), excluindo não sabe/ não respondeu em cada atributo</a:t>
            </a:r>
          </a:p>
          <a:p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P.10 Agora pensando nos itens de CONFIABILIDADE 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NO SERVIÇO PRESTADO, como o(a) </a:t>
            </a:r>
            <a:r>
              <a:rPr lang="pt-BR" sz="9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(a) avalia, nesta Linha 9 Esmeralda, (LEIA OS ITENS) (ESTIMULADA E ÚNICA POR ATRIBUTO)</a:t>
            </a:r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1000115" y="228600"/>
            <a:ext cx="91344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ÍNDICE DE AVALIAÇÃO</a:t>
            </a:r>
          </a:p>
        </p:txBody>
      </p:sp>
    </p:spTree>
    <p:extLst>
      <p:ext uri="{BB962C8B-B14F-4D97-AF65-F5344CB8AC3E}">
        <p14:creationId xmlns:p14="http://schemas.microsoft.com/office/powerpoint/2010/main" val="40734697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780212"/>
              </p:ext>
            </p:extLst>
          </p:nvPr>
        </p:nvGraphicFramePr>
        <p:xfrm>
          <a:off x="1467135" y="1190624"/>
          <a:ext cx="9886664" cy="9956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46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8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4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84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41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49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6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171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VIAMOBILIDADE - LINHA 9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71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PESQUISA CONTRATUAL DE SATISFAÇÃO - ABRIL/23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12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Base: respondentes de cada questão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080">
                <a:tc>
                  <a:txBody>
                    <a:bodyPr/>
                    <a:lstStyle/>
                    <a:p>
                      <a:pPr algn="l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031305"/>
              </p:ext>
            </p:extLst>
          </p:nvPr>
        </p:nvGraphicFramePr>
        <p:xfrm>
          <a:off x="1467135" y="2186256"/>
          <a:ext cx="9886665" cy="37498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78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959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SEGURANÇA CONTRA ACIDENTES</a:t>
                      </a:r>
                      <a:br>
                        <a:rPr lang="pt-BR" sz="1400" b="1" u="none" strike="noStrike" dirty="0">
                          <a:effectLst/>
                        </a:rPr>
                      </a:br>
                      <a:r>
                        <a:rPr lang="pt-BR" sz="1200" b="1" u="none" strike="noStrike" dirty="0">
                          <a:effectLst/>
                        </a:rPr>
                        <a:t>Em</a:t>
                      </a:r>
                      <a:r>
                        <a:rPr lang="pt-BR" sz="1200" b="1" u="none" strike="noStrike" baseline="0" dirty="0">
                          <a:effectLst/>
                        </a:rPr>
                        <a:t> 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TOP TWO BOXES (4+5)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Excelente (5)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Bom      (4)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REGULAR (3)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BOTTOM TWO BOXES (1+2)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  Ruim (2)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  Péssimo (1)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39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A-Ação da Concessionária para evitar acidentes nos trens - descarrilamento, incêndio.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39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B-Ação para evitar acidentes nas escadas rolantes e elevadores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39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C-Ação da concessionária para evitar acidentes nas escadas fixas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39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D-Ação para evitar acidente nos bloqueios de entrada e saída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39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E-Ação para evitar acidentes nas portas dos trens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39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F-Ação para evitar acidentes nos vãos entre os trens e a plataforma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39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G-Existência de equipamentos de segurança para situações de emergência - hidrantes, extintores etc.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39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H-Controle do número de pessoas na plataforma para evitar acidentes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39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I-Ação dos empregados nas plataformas para evitar acidentes no embarque e desembarque dos trens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8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J-Atuação quando há problemas nos trens - esvaziar trem, avisos nos alto-falantes, orientação sobre como as pessoas devem agir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421626" y="6480970"/>
            <a:ext cx="9477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(*) Base total da amostra tipo 1 (502 entrevistas), excluindo não sabe/ não respondeu em cada atributo</a:t>
            </a:r>
          </a:p>
          <a:p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P.12 Agora pensando nos itens de SEGURANÇA CONTRA 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ACIDENTES, como o(a) </a:t>
            </a:r>
            <a:r>
              <a:rPr lang="pt-BR" sz="9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(a) avalia, nesta Linha 9 Esmeralda (LEIA OS ITENS) (ESTIMULADA E ÚNICA POR ATRIBUTO)</a:t>
            </a:r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1000115" y="228600"/>
            <a:ext cx="91344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ÍNDICE DE AVALIAÇÃO</a:t>
            </a:r>
          </a:p>
        </p:txBody>
      </p:sp>
    </p:spTree>
    <p:extLst>
      <p:ext uri="{BB962C8B-B14F-4D97-AF65-F5344CB8AC3E}">
        <p14:creationId xmlns:p14="http://schemas.microsoft.com/office/powerpoint/2010/main" val="2155979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956045"/>
              </p:ext>
            </p:extLst>
          </p:nvPr>
        </p:nvGraphicFramePr>
        <p:xfrm>
          <a:off x="1467135" y="1190624"/>
          <a:ext cx="10039065" cy="9956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46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8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4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84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41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49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87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171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VIAMOBILIDADE - LINHA 9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71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PESQUISA CONTRATUAL DE SATISFAÇÃO - ABRIL/23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12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Base: respondentes de cada questão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080">
                <a:tc>
                  <a:txBody>
                    <a:bodyPr/>
                    <a:lstStyle/>
                    <a:p>
                      <a:pPr algn="l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642628"/>
              </p:ext>
            </p:extLst>
          </p:nvPr>
        </p:nvGraphicFramePr>
        <p:xfrm>
          <a:off x="1473959" y="2186255"/>
          <a:ext cx="10032241" cy="30395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47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64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SEGURANÇA PÚBLICA</a:t>
                      </a:r>
                      <a:br>
                        <a:rPr lang="pt-BR" sz="1400" b="1" u="none" strike="noStrike" dirty="0">
                          <a:effectLst/>
                        </a:rPr>
                      </a:br>
                      <a:r>
                        <a:rPr lang="pt-BR" sz="1200" b="1" u="none" strike="noStrike" dirty="0">
                          <a:effectLst/>
                        </a:rPr>
                        <a:t>Em 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TOP TWO BOXES (4+5)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Excelente (5)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Bom      (4)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REGULAR (3)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BOTTOM TWO BOXES (1+2)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Ruim (2)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  Péssimo (1)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1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A-Ação da concessionária para evitar roubos/furtos no interior dos trens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1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B-Ação da concessionária para evitar roubos/furtos nas estações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1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C-Segurança pessoal nos acessos / corredores para chegar e sair das estações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1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D-Ação para evitar assaltos às bilheterias, agressão / lesão corporal ao passageiro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1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E-Ação da concessionária para evitar tumulto dos grupos de torcedores de futebol e/ou gangues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1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F-Ação da concessionária para evitar pedintes e vendedores ambulantes nos trens/ estações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1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G-Ação da concessionária para evitar a importunação / constrangimento sexual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1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H-Presença e quantidade de agentes de segurança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428625" y="6488668"/>
            <a:ext cx="9477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(*) Base total da amostra tipo 2 (501</a:t>
            </a:r>
            <a:r>
              <a:rPr lang="pt-BR" sz="900" dirty="0">
                <a:solidFill>
                  <a:srgbClr val="FF0000"/>
                </a:solidFill>
                <a:latin typeface="Calibri Light"/>
                <a:ea typeface="Times New Roman" panose="02020603050405020304" pitchFamily="18" charset="0"/>
              </a:rPr>
              <a:t> </a:t>
            </a:r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entrevistas), excluindo não sabe/ não respondeu em cada atributo</a:t>
            </a:r>
          </a:p>
          <a:p>
            <a:r>
              <a:rPr lang="pt-BR" sz="900" dirty="0">
                <a:latin typeface="+mj-lt"/>
                <a:ea typeface="Times New Roman" panose="02020603050405020304" pitchFamily="18" charset="0"/>
              </a:rPr>
              <a:t>P.14 Agora pensando nos itens de SEGURANÇA PÚBLICA, como o(a) </a:t>
            </a:r>
            <a:r>
              <a:rPr lang="pt-BR" sz="9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(a) avalia, nesta Linha 9 Esmeralda, (LEIA OS ITENS) (ESTIMULADA E ÚNICA POR ATRIBUTO)</a:t>
            </a:r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1000115" y="228600"/>
            <a:ext cx="91344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ÍNDICE DE AVALIAÇÃO</a:t>
            </a:r>
          </a:p>
        </p:txBody>
      </p:sp>
    </p:spTree>
    <p:extLst>
      <p:ext uri="{BB962C8B-B14F-4D97-AF65-F5344CB8AC3E}">
        <p14:creationId xmlns:p14="http://schemas.microsoft.com/office/powerpoint/2010/main" val="1645745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093905"/>
              </p:ext>
            </p:extLst>
          </p:nvPr>
        </p:nvGraphicFramePr>
        <p:xfrm>
          <a:off x="1467135" y="1190624"/>
          <a:ext cx="10039065" cy="9956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46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8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4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84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41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49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87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171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VIAMOBILIDADE - LINHA 9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71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PESQUISA CONTRATUAL DE SATISFAÇÃO - ABRIL/23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12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Base: respondentes de cada questão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080">
                <a:tc>
                  <a:txBody>
                    <a:bodyPr/>
                    <a:lstStyle/>
                    <a:p>
                      <a:pPr algn="l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920845"/>
              </p:ext>
            </p:extLst>
          </p:nvPr>
        </p:nvGraphicFramePr>
        <p:xfrm>
          <a:off x="1442114" y="2199903"/>
          <a:ext cx="10140286" cy="2509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6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8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53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ATENDIMENTO AO PASSAGEIRO</a:t>
                      </a:r>
                      <a:br>
                        <a:rPr lang="pt-BR" sz="1400" b="1" u="none" strike="noStrike" dirty="0">
                          <a:effectLst/>
                        </a:rPr>
                      </a:br>
                      <a:r>
                        <a:rPr lang="pt-BR" sz="1200" b="1" u="none" strike="noStrike" dirty="0">
                          <a:effectLst/>
                        </a:rPr>
                        <a:t>Em 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TOP TWO BOXES (4+5)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Excelente (5)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Bom      (4)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REGULAR (3)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BOTTOM TWO BOXES (1+2)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Ruim (2)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  Péssimo (1)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5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A-Atuação dos empregados que ficam nos bloqueios / catracas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5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 B-Atuação dos empregados que ficam nas plataformas para auxiliar o embarque e o desembarque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5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C-Atuação dos agentes de segurança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5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D-Atuação dos empregados no atendimento ao passageiro em primeiros socorros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5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E-Presença de empregados nas estações para ajudar os passageiros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5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F-Atuação dos maquinistas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457200" y="6463560"/>
            <a:ext cx="10086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(*) Base total da amostra tipo 2 (501</a:t>
            </a:r>
            <a:r>
              <a:rPr lang="pt-BR" sz="900" dirty="0">
                <a:solidFill>
                  <a:srgbClr val="FF0000"/>
                </a:solidFill>
                <a:latin typeface="Calibri Light"/>
                <a:ea typeface="Times New Roman" panose="02020603050405020304" pitchFamily="18" charset="0"/>
              </a:rPr>
              <a:t> </a:t>
            </a:r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entrevistas), excluindo não sabe/ não respondeu em cada atributo</a:t>
            </a:r>
          </a:p>
          <a:p>
            <a:r>
              <a:rPr lang="pt-BR" sz="900" dirty="0">
                <a:latin typeface="+mj-lt"/>
                <a:ea typeface="Times New Roman" panose="02020603050405020304" pitchFamily="18" charset="0"/>
              </a:rPr>
              <a:t>P.16 Agora pensando nos itens de ATENDIMENTO AO PASSAGEIRO, como o(a) </a:t>
            </a:r>
            <a:r>
              <a:rPr lang="pt-BR" sz="9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(a) avalia, nesta Linha 9 Esmeralda: (LEIA OS ITENS) (ESTIMULADA E ÚNICA POR ATRIBUTO)</a:t>
            </a:r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1000115" y="228600"/>
            <a:ext cx="91344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ÍNDICE DE AVALIAÇÃO</a:t>
            </a:r>
          </a:p>
        </p:txBody>
      </p:sp>
    </p:spTree>
    <p:extLst>
      <p:ext uri="{BB962C8B-B14F-4D97-AF65-F5344CB8AC3E}">
        <p14:creationId xmlns:p14="http://schemas.microsoft.com/office/powerpoint/2010/main" val="2653520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699108"/>
              </p:ext>
            </p:extLst>
          </p:nvPr>
        </p:nvGraphicFramePr>
        <p:xfrm>
          <a:off x="1467135" y="1190624"/>
          <a:ext cx="10115265" cy="9956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46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8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4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84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41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49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49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171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VIAMOBILIDADE - LINHA 9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71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PESQUISA CONTRATUAL DE SATISFAÇÃO - ABRIL/23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12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Base: respondentes de cada questão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080">
                <a:tc>
                  <a:txBody>
                    <a:bodyPr/>
                    <a:lstStyle/>
                    <a:p>
                      <a:pPr algn="l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288186"/>
              </p:ext>
            </p:extLst>
          </p:nvPr>
        </p:nvGraphicFramePr>
        <p:xfrm>
          <a:off x="1467132" y="2186257"/>
          <a:ext cx="10115268" cy="3648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33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91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INFORMAÇÃO AO PASSAGEIROS</a:t>
                      </a:r>
                    </a:p>
                    <a:p>
                      <a:pPr algn="l" fontAlgn="ctr"/>
                      <a:r>
                        <a:rPr lang="pt-BR" sz="1200" b="1" u="none" strike="noStrike" dirty="0">
                          <a:effectLst/>
                        </a:rPr>
                        <a:t>Em 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TOP TWO BOXES (4+5)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Excelente (5)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Bom      (4)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REGULAR (3)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BOTTOM TWO BOXES (1+2)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Ruim (2)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  Péssimo (1)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7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A-Compreensão das placas e cartazes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7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B-Facilidade de informações sobre sistemas integrados e arredores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7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C-Mensagens sonoras no interior dos trens sobre anormalidades / problemas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7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D-Mensagens sonoras e cartazes nas estações sobre anormalidades / problemas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7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E-Qualidade do som das mensagens nas estações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7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F-Qualidade do som nas mensagens nos trens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7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G-Quantidade de mensagens dadas nos alto falantes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7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H-Quantidade de cartazes de orientação ao passageiro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7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I-Quantidade de placas / cartazes para se orientar no sistema metroferroviário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7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J-Informações sobre riscos de acidentes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7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K-Efeito dos cartazes de uso do sistema no comportamento dos passageiros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56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L-Efeito das mensagens dos alto falantes sobre as orientações de uso do sistema no comportamento dos passageiros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415616" y="6517117"/>
            <a:ext cx="9477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(*) Base total da amostra tipo 2 (501</a:t>
            </a:r>
            <a:r>
              <a:rPr lang="pt-BR" sz="900" dirty="0">
                <a:solidFill>
                  <a:srgbClr val="FF0000"/>
                </a:solidFill>
                <a:latin typeface="Calibri Light"/>
                <a:ea typeface="Times New Roman" panose="02020603050405020304" pitchFamily="18" charset="0"/>
              </a:rPr>
              <a:t> </a:t>
            </a:r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entrevistas), excluindo não sabe/ não respondeu em cada atributo</a:t>
            </a:r>
          </a:p>
          <a:p>
            <a:r>
              <a:rPr lang="pt-BR" sz="900" dirty="0">
                <a:latin typeface="+mj-lt"/>
                <a:ea typeface="Times New Roman" panose="02020603050405020304" pitchFamily="18" charset="0"/>
              </a:rPr>
              <a:t>P.18 Agora pensando nos itens de INFORMAÇÃO AO PASSAGEIRO, como o(a) </a:t>
            </a:r>
            <a:r>
              <a:rPr lang="pt-BR" sz="9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(a) avalia, nesta Linha 9 Esmeralda: (LEIA OS ITENS) (ESTIMULADA E ÚNICA POR ATRIBUTO)</a:t>
            </a:r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1000115" y="228600"/>
            <a:ext cx="91344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ÍNDICE DE AVALIAÇÃO</a:t>
            </a:r>
          </a:p>
        </p:txBody>
      </p:sp>
    </p:spTree>
    <p:extLst>
      <p:ext uri="{BB962C8B-B14F-4D97-AF65-F5344CB8AC3E}">
        <p14:creationId xmlns:p14="http://schemas.microsoft.com/office/powerpoint/2010/main" val="37066873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589275"/>
              </p:ext>
            </p:extLst>
          </p:nvPr>
        </p:nvGraphicFramePr>
        <p:xfrm>
          <a:off x="1467135" y="1190624"/>
          <a:ext cx="10115265" cy="9956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46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8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4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84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41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49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49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171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VIAMOBILIDADE - LINHA 9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71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PESQUISA CONTRATUAL DE SATISFAÇÃO - ABRIL/23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12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Base: respondentes de cada questão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080">
                <a:tc>
                  <a:txBody>
                    <a:bodyPr/>
                    <a:lstStyle/>
                    <a:p>
                      <a:pPr algn="l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598175"/>
              </p:ext>
            </p:extLst>
          </p:nvPr>
        </p:nvGraphicFramePr>
        <p:xfrm>
          <a:off x="1467132" y="2186255"/>
          <a:ext cx="10115268" cy="25846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33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5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9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57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ACESSIBILIDADE</a:t>
                      </a:r>
                      <a:br>
                        <a:rPr lang="pt-BR" sz="1400" b="1" u="none" strike="noStrike" dirty="0">
                          <a:effectLst/>
                        </a:rPr>
                      </a:br>
                      <a:r>
                        <a:rPr lang="pt-BR" sz="1200" b="1" u="none" strike="noStrike" dirty="0">
                          <a:effectLst/>
                        </a:rPr>
                        <a:t>Em 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TOP TWO BOXES (4+5)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Excelente (5)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Bom      (4)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REGULAR (3)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BOTTOM TWO BOXES (1+2)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Ruim (2)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  Péssimo (1)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15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A- Disponibilidade de equipamentos (elevadores, escadas e esteiras rolantes) para facilitar o deslocamento dos passageiros preferenciais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6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B- Existência de instalações e equipamentos adaptados nas estações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6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C- Atuação dos empregados, no atendimento preferencial dado aos passageiros preferenciais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6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D- Facilidade de embarque na área destinada aos passageiros preferenciais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6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E- Quantidade de lugares, espaço nos trens para passageiros preferenciais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15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F- Facilidade de uso das linhas para pessoas com deficiência ou dificuldade de locomoção ou com deficiência visual se orientar pela sinalização de piso tátil (piso azul)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457200" y="6382611"/>
            <a:ext cx="100869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(*) Base total da amostra tipo 2 (501 entrevistas), excluindo não sabe/ não respondeu em cada atributo</a:t>
            </a:r>
          </a:p>
          <a:p>
            <a:r>
              <a:rPr lang="pt-BR" sz="900" dirty="0">
                <a:latin typeface="+mj-lt"/>
                <a:ea typeface="Times New Roman" panose="02020603050405020304" pitchFamily="18" charset="0"/>
              </a:rPr>
              <a:t>P.20 Agora pensando nos itens de ACESSIBILIDADE PARA PASSAGEIROS PREFERENCIAIS tais como idosos, gestantes, pessoas com deficiência como o(a) </a:t>
            </a:r>
            <a:r>
              <a:rPr lang="pt-BR" sz="9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(a) avalia, nesta Linha 9 Esmeralda: (LEIA OS ITENS) (ESTIMULADA E ÚNICA POR ATRIBUTO)</a:t>
            </a:r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1000115" y="228600"/>
            <a:ext cx="91344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ÍNDICE DE AVALIAÇÃO</a:t>
            </a:r>
          </a:p>
        </p:txBody>
      </p:sp>
    </p:spTree>
    <p:extLst>
      <p:ext uri="{BB962C8B-B14F-4D97-AF65-F5344CB8AC3E}">
        <p14:creationId xmlns:p14="http://schemas.microsoft.com/office/powerpoint/2010/main" val="38297405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1000115" y="0"/>
            <a:ext cx="91344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QUESTIONÁRIO TIPO 1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09600"/>
            <a:ext cx="4591886" cy="6096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1" y="651438"/>
            <a:ext cx="4648200" cy="61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0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/>
          <p:cNvSpPr txBox="1">
            <a:spLocks/>
          </p:cNvSpPr>
          <p:nvPr/>
        </p:nvSpPr>
        <p:spPr>
          <a:xfrm>
            <a:off x="1000115" y="0"/>
            <a:ext cx="91344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QUESTIONÁRIO TIPO 1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12" y="609600"/>
            <a:ext cx="9498456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26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09600" y="1117208"/>
            <a:ext cx="10896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>
              <a:lnSpc>
                <a:spcPct val="120000"/>
              </a:lnSpc>
              <a:spcBef>
                <a:spcPts val="1200"/>
              </a:spcBef>
              <a:tabLst>
                <a:tab pos="0" algn="l"/>
                <a:tab pos="179388" algn="l"/>
                <a:tab pos="447675" algn="l"/>
              </a:tabLst>
            </a:pPr>
            <a:r>
              <a:rPr lang="pt-BR" b="1" spc="5" dirty="0">
                <a:solidFill>
                  <a:srgbClr val="000000"/>
                </a:solidFill>
                <a:cs typeface="Arial"/>
              </a:rPr>
              <a:t>TÉCNICA</a:t>
            </a:r>
          </a:p>
          <a:p>
            <a:pPr marR="5080">
              <a:lnSpc>
                <a:spcPct val="120000"/>
              </a:lnSpc>
              <a:spcBef>
                <a:spcPts val="1200"/>
              </a:spcBef>
              <a:tabLst>
                <a:tab pos="0" algn="l"/>
                <a:tab pos="179388" algn="l"/>
                <a:tab pos="447675" algn="l"/>
              </a:tabLst>
            </a:pPr>
            <a:r>
              <a:rPr lang="pt-BR" spc="5" dirty="0">
                <a:solidFill>
                  <a:srgbClr val="000000"/>
                </a:solidFill>
                <a:cs typeface="Arial"/>
              </a:rPr>
              <a:t>Pesquisa quantitativa, com abordagem pessoal,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spc="5" dirty="0">
                <a:solidFill>
                  <a:srgbClr val="000000"/>
                </a:solidFill>
                <a:cs typeface="Arial"/>
              </a:rPr>
              <a:t>aplicadas por meio de </a:t>
            </a:r>
            <a:r>
              <a:rPr lang="pt-BR" spc="5" dirty="0" err="1">
                <a:solidFill>
                  <a:srgbClr val="000000"/>
                </a:solidFill>
                <a:cs typeface="Arial"/>
              </a:rPr>
              <a:t>tablets</a:t>
            </a:r>
            <a:r>
              <a:rPr lang="pt-BR" spc="5" dirty="0">
                <a:solidFill>
                  <a:srgbClr val="000000"/>
                </a:solidFill>
                <a:cs typeface="Arial"/>
              </a:rPr>
              <a:t>, nas áreas pagas das estações. </a:t>
            </a:r>
            <a:br>
              <a:rPr lang="pt-BR" spc="5" dirty="0">
                <a:solidFill>
                  <a:srgbClr val="000000"/>
                </a:solidFill>
                <a:cs typeface="Arial"/>
              </a:rPr>
            </a:br>
            <a:r>
              <a:rPr lang="pt-BR" spc="5" dirty="0">
                <a:solidFill>
                  <a:srgbClr val="000000"/>
                </a:solidFill>
                <a:cs typeface="Arial"/>
              </a:rPr>
              <a:t>Nas estações de integração, as entrevistas foram realizadas nas áreas da linha 9 Esmeralda. </a:t>
            </a:r>
          </a:p>
          <a:p>
            <a:pPr marL="0" marR="5080" lvl="1">
              <a:lnSpc>
                <a:spcPct val="120000"/>
              </a:lnSpc>
              <a:spcBef>
                <a:spcPts val="1200"/>
              </a:spcBef>
              <a:tabLst>
                <a:tab pos="0" algn="l"/>
                <a:tab pos="179388" algn="l"/>
                <a:tab pos="447675" algn="l"/>
              </a:tabLst>
            </a:pPr>
            <a:r>
              <a:rPr lang="pt-BR" spc="5" dirty="0">
                <a:solidFill>
                  <a:srgbClr val="000000"/>
                </a:solidFill>
                <a:cs typeface="Arial"/>
              </a:rPr>
              <a:t>As entrevistas foram realizadas em semana típica sem feriados e pontes,  durante 7 dias sequenciais, entre os dias </a:t>
            </a:r>
            <a:r>
              <a:rPr lang="pt-BR" spc="5" dirty="0">
                <a:cs typeface="Arial"/>
              </a:rPr>
              <a:t>10 e 16 de abril de 2023.</a:t>
            </a:r>
          </a:p>
          <a:p>
            <a:pPr marL="0" marR="5080" lvl="1">
              <a:lnSpc>
                <a:spcPct val="120000"/>
              </a:lnSpc>
              <a:spcBef>
                <a:spcPts val="1200"/>
              </a:spcBef>
              <a:tabLst>
                <a:tab pos="0" algn="l"/>
                <a:tab pos="179388" algn="l"/>
                <a:tab pos="447675" algn="l"/>
              </a:tabLst>
            </a:pPr>
            <a:r>
              <a:rPr lang="pt-BR" spc="5" dirty="0">
                <a:solidFill>
                  <a:srgbClr val="000000"/>
                </a:solidFill>
                <a:cs typeface="Arial"/>
              </a:rPr>
              <a:t>Foram estruturados dois questionários com cerca de 11 minutos de duração cada um, para garantir que não haja desconforto ao usuário com a aplicação de um questionário muito longo. As perguntas gerais e a priorização são incluídas em todos os questionários e cada um deles inclui quatro atributos e seus indicadores. A amostra dos dois modelos é equivalente.</a:t>
            </a:r>
          </a:p>
          <a:p>
            <a:pPr marL="0" marR="5080" lvl="1">
              <a:lnSpc>
                <a:spcPct val="120000"/>
              </a:lnSpc>
              <a:spcBef>
                <a:spcPts val="1200"/>
              </a:spcBef>
              <a:tabLst>
                <a:tab pos="0" algn="l"/>
                <a:tab pos="179388" algn="l"/>
                <a:tab pos="447675" algn="l"/>
              </a:tabLst>
            </a:pPr>
            <a:endParaRPr lang="pt-BR" spc="5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" name="object 4"/>
          <p:cNvSpPr txBox="1">
            <a:spLocks/>
          </p:cNvSpPr>
          <p:nvPr/>
        </p:nvSpPr>
        <p:spPr>
          <a:xfrm>
            <a:off x="990600" y="76200"/>
            <a:ext cx="9134485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METODOLOGIA</a:t>
            </a:r>
          </a:p>
          <a:p>
            <a:pPr marL="12700" lvl="0" defTabSz="914400">
              <a:lnSpc>
                <a:spcPct val="100000"/>
              </a:lnSpc>
              <a:spcBef>
                <a:spcPts val="100"/>
              </a:spcBef>
            </a:pPr>
            <a:r>
              <a:rPr lang="pt-BR" sz="2000" dirty="0">
                <a:solidFill>
                  <a:prstClr val="black"/>
                </a:solidFill>
                <a:latin typeface="Calibri Light"/>
                <a:ea typeface="+mn-ea"/>
                <a:cs typeface="+mn-cs"/>
              </a:rPr>
              <a:t>Técnica e público-alvo</a:t>
            </a:r>
            <a:endParaRPr lang="pt-BR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09600" y="4876800"/>
            <a:ext cx="10896600" cy="1779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>
              <a:lnSpc>
                <a:spcPct val="150000"/>
              </a:lnSpc>
              <a:spcBef>
                <a:spcPts val="90"/>
              </a:spcBef>
              <a:tabLst>
                <a:tab pos="0" algn="l"/>
                <a:tab pos="179388" algn="l"/>
                <a:tab pos="447675" algn="l"/>
              </a:tabLst>
            </a:pPr>
            <a:r>
              <a:rPr lang="pt-BR" b="1" spc="5" dirty="0">
                <a:solidFill>
                  <a:srgbClr val="000000"/>
                </a:solidFill>
                <a:cs typeface="Arial"/>
              </a:rPr>
              <a:t>PÚBLICO-ALVO</a:t>
            </a:r>
          </a:p>
          <a:p>
            <a:pPr marR="5080">
              <a:lnSpc>
                <a:spcPct val="150000"/>
              </a:lnSpc>
              <a:spcBef>
                <a:spcPts val="90"/>
              </a:spcBef>
              <a:tabLst>
                <a:tab pos="0" algn="l"/>
                <a:tab pos="179388" algn="l"/>
                <a:tab pos="447675" algn="l"/>
              </a:tabLst>
            </a:pPr>
            <a:r>
              <a:rPr lang="pt-BR" spc="5" dirty="0">
                <a:solidFill>
                  <a:srgbClr val="000000"/>
                </a:solidFill>
                <a:cs typeface="Arial"/>
              </a:rPr>
              <a:t>Usuários da linha 9 Esmeralda, com 16 anos ou mais, pertencentes a todas as classes econômicas. </a:t>
            </a:r>
          </a:p>
          <a:p>
            <a:pPr marR="5080">
              <a:lnSpc>
                <a:spcPct val="150000"/>
              </a:lnSpc>
              <a:spcBef>
                <a:spcPts val="90"/>
              </a:spcBef>
              <a:tabLst>
                <a:tab pos="0" algn="l"/>
                <a:tab pos="179388" algn="l"/>
                <a:tab pos="447675" algn="l"/>
              </a:tabLst>
            </a:pPr>
            <a:r>
              <a:rPr lang="pt-BR" spc="5" dirty="0">
                <a:solidFill>
                  <a:srgbClr val="000000"/>
                </a:solidFill>
                <a:cs typeface="Arial"/>
              </a:rPr>
              <a:t>Foram excluídos da amostra, pessoas que estavam utilizando a linha 9 Esmeralda pela primeira vez no dia da pesquisa.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>
            <a:spLocks/>
          </p:cNvSpPr>
          <p:nvPr/>
        </p:nvSpPr>
        <p:spPr>
          <a:xfrm>
            <a:off x="1000115" y="0"/>
            <a:ext cx="91344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QUESTIONÁRIO TIPO 1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15" y="535445"/>
            <a:ext cx="9372600" cy="617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866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 txBox="1">
            <a:spLocks/>
          </p:cNvSpPr>
          <p:nvPr/>
        </p:nvSpPr>
        <p:spPr>
          <a:xfrm>
            <a:off x="1000115" y="0"/>
            <a:ext cx="91344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QUESTIONÁRIO TIPO 2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05267"/>
            <a:ext cx="9294694" cy="609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281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1000115" y="0"/>
            <a:ext cx="91344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QUESTIONÁRIO TIPO 2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92100"/>
            <a:ext cx="9481883" cy="623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215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/>
          </p:cNvSpPr>
          <p:nvPr/>
        </p:nvSpPr>
        <p:spPr>
          <a:xfrm>
            <a:off x="1000115" y="0"/>
            <a:ext cx="91344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QUESTIONÁRIO TIPO 2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41" y="542990"/>
            <a:ext cx="9331431" cy="61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45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884240715"/>
              </p:ext>
            </p:extLst>
          </p:nvPr>
        </p:nvGraphicFramePr>
        <p:xfrm>
          <a:off x="6324600" y="1752600"/>
          <a:ext cx="4343400" cy="2404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609600" y="914400"/>
            <a:ext cx="11430000" cy="1213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>
              <a:spcBef>
                <a:spcPts val="90"/>
              </a:spcBef>
              <a:tabLst>
                <a:tab pos="0" algn="l"/>
                <a:tab pos="179388" algn="l"/>
                <a:tab pos="447675" algn="l"/>
              </a:tabLst>
            </a:pPr>
            <a:r>
              <a:rPr lang="pt-BR" spc="5" dirty="0">
                <a:solidFill>
                  <a:srgbClr val="000000"/>
                </a:solidFill>
                <a:cs typeface="Arial"/>
              </a:rPr>
              <a:t>Foram realizadas 1003 entrevistas com usuários da linha 9 Esmeralda, distribuídas em três faixas de horário (entre 7h e 18h59min), dias úteis e finais de semana e por estação, de acordo com a demanda informada pela ViaMobilidade.</a:t>
            </a:r>
          </a:p>
          <a:p>
            <a:pPr marR="5080">
              <a:spcBef>
                <a:spcPts val="90"/>
              </a:spcBef>
              <a:tabLst>
                <a:tab pos="0" algn="l"/>
                <a:tab pos="179388" algn="l"/>
                <a:tab pos="447675" algn="l"/>
              </a:tabLst>
            </a:pPr>
            <a:r>
              <a:rPr lang="pt-BR" spc="5" dirty="0">
                <a:solidFill>
                  <a:srgbClr val="000000"/>
                </a:solidFill>
                <a:cs typeface="Arial"/>
              </a:rPr>
              <a:t>A margem de erro para o total da amostra é de 3 pontos percentuais, para mais ou para menos, nível de confiança de 95%.</a:t>
            </a:r>
          </a:p>
        </p:txBody>
      </p:sp>
      <p:sp>
        <p:nvSpPr>
          <p:cNvPr id="3" name="object 4"/>
          <p:cNvSpPr txBox="1">
            <a:spLocks/>
          </p:cNvSpPr>
          <p:nvPr/>
        </p:nvSpPr>
        <p:spPr>
          <a:xfrm>
            <a:off x="990600" y="76200"/>
            <a:ext cx="9134485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METODOLOGIA</a:t>
            </a:r>
          </a:p>
          <a:p>
            <a:pPr marL="12700" lvl="0" defTabSz="914400">
              <a:lnSpc>
                <a:spcPct val="100000"/>
              </a:lnSpc>
              <a:spcBef>
                <a:spcPts val="100"/>
              </a:spcBef>
            </a:pPr>
            <a:r>
              <a:rPr lang="pt-BR" sz="2000" dirty="0">
                <a:solidFill>
                  <a:prstClr val="black"/>
                </a:solidFill>
                <a:latin typeface="Calibri Light"/>
                <a:ea typeface="+mn-ea"/>
                <a:cs typeface="+mn-cs"/>
              </a:rPr>
              <a:t>Amostra</a:t>
            </a:r>
            <a:endParaRPr lang="pt-BR" sz="32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232842"/>
              </p:ext>
            </p:extLst>
          </p:nvPr>
        </p:nvGraphicFramePr>
        <p:xfrm>
          <a:off x="1143000" y="2133599"/>
          <a:ext cx="4267200" cy="4114801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727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/>
                        <a:t>ESTAÇÕES*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/>
                        <a:t>DEMANDA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/>
                        <a:t>AMOSTRA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F9F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377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Osasco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3,4%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377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Presidente Altino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377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Ceasa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1,7%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377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Villa Lobos - Jaguaré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377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Cidade Universitária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1,9%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377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Pinheiros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21,3%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377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Hebraica - Rebouças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2,1%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377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Cidade Jardim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377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Vila Olímpia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5,2%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377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Berrini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377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Morumbi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4,3%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377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Granja Julieta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377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João Dias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1,8%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377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Santo Amaro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17,4%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377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Socorro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1,8%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377" rtl="0" eaLnBrk="1" fontAlgn="b" latinLnBrk="0" hangingPunct="1"/>
                      <a:r>
                        <a:rPr lang="pt-BR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Jurubatuba</a:t>
                      </a:r>
                      <a:endParaRPr lang="pt-B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377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Autódromo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1,8%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377" rtl="0" eaLnBrk="1" fontAlgn="b" latinLnBrk="0" hangingPunct="1"/>
                      <a:r>
                        <a:rPr lang="pt-BR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Primevera</a:t>
                      </a: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- Interlagos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377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Grajaú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11,1%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377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Mendes - Vila Natal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0" y="5715000"/>
            <a:ext cx="106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(*) Em ordem alfabética</a:t>
            </a: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709670455"/>
              </p:ext>
            </p:extLst>
          </p:nvPr>
        </p:nvGraphicFramePr>
        <p:xfrm>
          <a:off x="6324600" y="4343400"/>
          <a:ext cx="4572000" cy="2175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>
            <a:spLocks/>
          </p:cNvSpPr>
          <p:nvPr/>
        </p:nvSpPr>
        <p:spPr>
          <a:xfrm>
            <a:off x="990600" y="76200"/>
            <a:ext cx="9134485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METODOLOGIA</a:t>
            </a:r>
          </a:p>
          <a:p>
            <a:pPr marL="12700" lvl="0" defTabSz="914400">
              <a:lnSpc>
                <a:spcPct val="100000"/>
              </a:lnSpc>
              <a:spcBef>
                <a:spcPts val="100"/>
              </a:spcBef>
            </a:pPr>
            <a:endParaRPr lang="pt-BR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45557" y="1143000"/>
            <a:ext cx="11692652" cy="4881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lvl="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179388" algn="l"/>
                <a:tab pos="447675" algn="l"/>
              </a:tabLst>
            </a:pPr>
            <a:r>
              <a:rPr lang="pt-BR" spc="5" dirty="0">
                <a:solidFill>
                  <a:srgbClr val="000000"/>
                </a:solidFill>
                <a:cs typeface="Arial"/>
              </a:rPr>
              <a:t>Nos gráficos e tabelas os resultados estão em percentual e as bases em números absolutos;</a:t>
            </a:r>
          </a:p>
          <a:p>
            <a:pPr marR="5080" indent="-342900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179388" algn="l"/>
                <a:tab pos="447675" algn="l"/>
              </a:tabLst>
            </a:pPr>
            <a:r>
              <a:rPr lang="pt-BR" spc="5" dirty="0">
                <a:solidFill>
                  <a:srgbClr val="000000"/>
                </a:solidFill>
                <a:cs typeface="Arial"/>
              </a:rPr>
              <a:t> Em alguns gráficos e tabelas os resultados das perguntas com resposta única não somam exatamente 100%, variam de 99% a 101%, devido a arredondamentos; </a:t>
            </a:r>
          </a:p>
          <a:p>
            <a:pPr marR="508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179388" algn="l"/>
                <a:tab pos="447675" algn="l"/>
              </a:tabLst>
            </a:pPr>
            <a:r>
              <a:rPr lang="pt-BR" spc="5" dirty="0">
                <a:solidFill>
                  <a:srgbClr val="000000"/>
                </a:solidFill>
                <a:cs typeface="Arial"/>
              </a:rPr>
              <a:t>A escala utilizada no estudo  foi de 5 pontos.</a:t>
            </a:r>
          </a:p>
          <a:p>
            <a:pPr marR="5080" indent="-285750">
              <a:spcBef>
                <a:spcPts val="1200"/>
              </a:spcBef>
              <a:spcAft>
                <a:spcPts val="1200"/>
              </a:spcAft>
              <a:buClr>
                <a:srgbClr val="33006C"/>
              </a:buClr>
              <a:buFont typeface="Arial" panose="020B0604020202020204" pitchFamily="34" charset="0"/>
              <a:buChar char="•"/>
              <a:tabLst>
                <a:tab pos="0" algn="l"/>
                <a:tab pos="179388" algn="l"/>
                <a:tab pos="447675" algn="l"/>
              </a:tabLst>
              <a:defRPr/>
            </a:pPr>
            <a:r>
              <a:rPr lang="pt-BR" spc="5" dirty="0">
                <a:solidFill>
                  <a:srgbClr val="000000"/>
                </a:solidFill>
                <a:cs typeface="Arial"/>
              </a:rPr>
              <a:t>Bases inferiores a 30 casos são insuficientes para análises estatísticas.</a:t>
            </a:r>
          </a:p>
          <a:p>
            <a:pPr marR="5080" indent="-285750">
              <a:spcBef>
                <a:spcPts val="1200"/>
              </a:spcBef>
              <a:spcAft>
                <a:spcPts val="1200"/>
              </a:spcAft>
              <a:buClr>
                <a:srgbClr val="33006C"/>
              </a:buClr>
              <a:buFont typeface="Arial" panose="020B0604020202020204" pitchFamily="34" charset="0"/>
              <a:buChar char="•"/>
              <a:tabLst>
                <a:tab pos="0" algn="l"/>
                <a:tab pos="179388" algn="l"/>
                <a:tab pos="447675" algn="l"/>
              </a:tabLst>
              <a:defRPr/>
            </a:pPr>
            <a:r>
              <a:rPr lang="pt-BR" spc="5" dirty="0">
                <a:solidFill>
                  <a:srgbClr val="000000"/>
                </a:solidFill>
                <a:cs typeface="Arial"/>
              </a:rPr>
              <a:t>Controle de qualidade: todos os questionários e a base de dados para processamento foram submetidos a uma análise de consistência entre as respostas.</a:t>
            </a:r>
          </a:p>
          <a:p>
            <a:pPr marR="5080" indent="-285750">
              <a:spcBef>
                <a:spcPts val="1200"/>
              </a:spcBef>
              <a:spcAft>
                <a:spcPts val="1200"/>
              </a:spcAft>
              <a:buClr>
                <a:srgbClr val="33006C"/>
              </a:buClr>
              <a:buFont typeface="Arial" panose="020B0604020202020204" pitchFamily="34" charset="0"/>
              <a:buChar char="•"/>
              <a:tabLst>
                <a:tab pos="0" algn="l"/>
                <a:tab pos="179388" algn="l"/>
                <a:tab pos="447675" algn="l"/>
              </a:tabLst>
              <a:defRPr/>
            </a:pPr>
            <a:r>
              <a:rPr lang="pt-BR" spc="5" dirty="0">
                <a:solidFill>
                  <a:srgbClr val="000000"/>
                </a:solidFill>
                <a:cs typeface="Arial"/>
              </a:rPr>
              <a:t> A abordagem foi feita de forma aleatória, não aceitando pessoas que se ofereceram para participar da pesquisa;</a:t>
            </a:r>
          </a:p>
          <a:p>
            <a:pPr marR="5080" indent="-285750">
              <a:spcBef>
                <a:spcPts val="1200"/>
              </a:spcBef>
              <a:spcAft>
                <a:spcPts val="1200"/>
              </a:spcAft>
              <a:buClr>
                <a:srgbClr val="33006C"/>
              </a:buClr>
              <a:buFont typeface="Arial" panose="020B0604020202020204" pitchFamily="34" charset="0"/>
              <a:buChar char="•"/>
              <a:tabLst>
                <a:tab pos="0" algn="l"/>
                <a:tab pos="179388" algn="l"/>
                <a:tab pos="447675" algn="l"/>
              </a:tabLst>
              <a:defRPr/>
            </a:pPr>
            <a:r>
              <a:rPr lang="pt-BR" spc="5" dirty="0">
                <a:solidFill>
                  <a:srgbClr val="000000"/>
                </a:solidFill>
                <a:cs typeface="Arial"/>
              </a:rPr>
              <a:t> Os pesquisadores utilizaram crachá e colete com o logo do Datafolha.</a:t>
            </a:r>
          </a:p>
          <a:p>
            <a:pPr marL="342900" indent="-342900">
              <a:lnSpc>
                <a:spcPct val="120000"/>
              </a:lnSpc>
            </a:pPr>
            <a:endParaRPr lang="pt-BR" sz="1600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2590800" y="2895600"/>
            <a:ext cx="79248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anose="020B0604020202020204" pitchFamily="34" charset="0"/>
              </a:rPr>
              <a:t>PERFIL DOS USUÁRIOS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3182913580"/>
              </p:ext>
            </p:extLst>
          </p:nvPr>
        </p:nvGraphicFramePr>
        <p:xfrm>
          <a:off x="5798663" y="2514600"/>
          <a:ext cx="5638800" cy="2937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3971660769"/>
              </p:ext>
            </p:extLst>
          </p:nvPr>
        </p:nvGraphicFramePr>
        <p:xfrm>
          <a:off x="1150463" y="2362200"/>
          <a:ext cx="3835400" cy="2937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/>
          <p:cNvSpPr/>
          <p:nvPr/>
        </p:nvSpPr>
        <p:spPr>
          <a:xfrm>
            <a:off x="304800" y="2314891"/>
            <a:ext cx="4362488" cy="218010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290433" y="2367463"/>
            <a:ext cx="6224675" cy="218010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0" name="Picture 2" descr="Contorno Homem png transparent images | Pngby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263" y="2286000"/>
            <a:ext cx="688975" cy="7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05778" y="1987561"/>
            <a:ext cx="1054078" cy="1054078"/>
          </a:xfrm>
          <a:prstGeom prst="rect">
            <a:avLst/>
          </a:prstGeom>
        </p:spPr>
      </p:pic>
      <p:sp>
        <p:nvSpPr>
          <p:cNvPr id="14" name="Retângulo de cantos arredondados 13"/>
          <p:cNvSpPr/>
          <p:nvPr/>
        </p:nvSpPr>
        <p:spPr bwMode="auto">
          <a:xfrm>
            <a:off x="9512141" y="2519720"/>
            <a:ext cx="2511197" cy="1137880"/>
          </a:xfrm>
          <a:prstGeom prst="roundRect">
            <a:avLst/>
          </a:prstGeom>
          <a:solidFill>
            <a:srgbClr val="01AA9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200" b="1" dirty="0">
                <a:latin typeface="Gulim" panose="020B0600000101010101" pitchFamily="34" charset="-127"/>
                <a:ea typeface="Gulim" panose="020B0600000101010101" pitchFamily="34" charset="-127"/>
              </a:rPr>
              <a:t>Média de idade: </a:t>
            </a:r>
            <a:br>
              <a:rPr kumimoji="0" lang="pt-BR" sz="1200" b="1" i="0" u="none" strike="noStrike" cap="none" normalizeH="0" baseline="0" dirty="0">
                <a:ln>
                  <a:noFill/>
                </a:ln>
                <a:effectLst/>
                <a:latin typeface="Gulim" panose="020B0600000101010101" pitchFamily="34" charset="-127"/>
                <a:ea typeface="Gulim" panose="020B0600000101010101" pitchFamily="34" charset="-127"/>
              </a:rPr>
            </a:br>
            <a:r>
              <a:rPr lang="pt-BR" sz="1200" b="1" dirty="0">
                <a:latin typeface="Gulim" panose="020B0600000101010101" pitchFamily="34" charset="-127"/>
                <a:ea typeface="Gulim" panose="020B0600000101010101" pitchFamily="34" charset="-127"/>
              </a:rPr>
              <a:t>2º SEMESTRE 2022: 35 anos</a:t>
            </a:r>
            <a:br>
              <a:rPr lang="pt-BR" sz="1200" b="1" dirty="0">
                <a:latin typeface="Gulim" panose="020B0600000101010101" pitchFamily="34" charset="-127"/>
                <a:ea typeface="Gulim" panose="020B0600000101010101" pitchFamily="34" charset="-127"/>
              </a:rPr>
            </a:br>
            <a:r>
              <a:rPr lang="pt-BR" sz="1200" b="1" dirty="0">
                <a:latin typeface="Gulim" panose="020B0600000101010101" pitchFamily="34" charset="-127"/>
                <a:ea typeface="Gulim" panose="020B0600000101010101" pitchFamily="34" charset="-127"/>
              </a:rPr>
              <a:t>1º SEMESTRE 2023: 35 anos</a:t>
            </a:r>
            <a:endParaRPr kumimoji="0" lang="pt-BR" sz="1200" b="1" i="0" u="none" strike="noStrike" cap="none" normalizeH="0" baseline="0" dirty="0">
              <a:ln>
                <a:noFill/>
              </a:ln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1066800" y="76200"/>
            <a:ext cx="9134485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PERFIL DA AMOSTRA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solidFill>
                  <a:schemeClr val="tx1"/>
                </a:solidFill>
                <a:latin typeface="+mj-lt"/>
              </a:rPr>
              <a:t>Gênero e idade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447675" y="6527884"/>
            <a:ext cx="9448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900" dirty="0">
                <a:latin typeface="+mj-lt"/>
                <a:ea typeface="Times New Roman" panose="02020603050405020304" pitchFamily="18" charset="0"/>
              </a:rPr>
              <a:t>Base total da amostra (1003 entrevistas)</a:t>
            </a:r>
            <a:endParaRPr lang="pt-BR" sz="9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1776384"/>
            <a:ext cx="3194581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11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1405823345"/>
              </p:ext>
            </p:extLst>
          </p:nvPr>
        </p:nvGraphicFramePr>
        <p:xfrm>
          <a:off x="533400" y="1905000"/>
          <a:ext cx="5029200" cy="2937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/>
          <p:cNvSpPr/>
          <p:nvPr/>
        </p:nvSpPr>
        <p:spPr>
          <a:xfrm>
            <a:off x="304800" y="2314891"/>
            <a:ext cx="4362488" cy="218010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290433" y="2367463"/>
            <a:ext cx="6224675" cy="218010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990600" y="76200"/>
            <a:ext cx="9134485" cy="795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PERFIL DA AMOSTRA</a:t>
            </a:r>
          </a:p>
          <a:p>
            <a:pPr marL="12700" lvl="0" defTabSz="914400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solidFill>
                  <a:prstClr val="black"/>
                </a:solidFill>
                <a:latin typeface="Calibri Light"/>
                <a:ea typeface="+mn-ea"/>
                <a:cs typeface="+mn-cs"/>
              </a:rPr>
              <a:t>Escolaridade e perfil econômico</a:t>
            </a:r>
            <a:endParaRPr lang="pt-BR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47675" y="6527884"/>
            <a:ext cx="9448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900" dirty="0">
                <a:latin typeface="+mj-lt"/>
                <a:ea typeface="Times New Roman" panose="02020603050405020304" pitchFamily="18" charset="0"/>
              </a:rPr>
              <a:t>Base total da amostra (1003 entrevistas)</a:t>
            </a:r>
            <a:endParaRPr lang="pt-BR" sz="9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39200" y="2438912"/>
            <a:ext cx="999555" cy="99955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 cstate="print"/>
          <a:srcRect l="25921" r="20387" b="39143"/>
          <a:stretch/>
        </p:blipFill>
        <p:spPr>
          <a:xfrm>
            <a:off x="2399937" y="1752600"/>
            <a:ext cx="892999" cy="1012170"/>
          </a:xfrm>
          <a:prstGeom prst="rect">
            <a:avLst/>
          </a:prstGeom>
        </p:spPr>
      </p:pic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202616585"/>
              </p:ext>
            </p:extLst>
          </p:nvPr>
        </p:nvGraphicFramePr>
        <p:xfrm>
          <a:off x="5786673" y="2334885"/>
          <a:ext cx="6202080" cy="2937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3" name="Image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9600" y="1776384"/>
            <a:ext cx="3194581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111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5125</TotalTime>
  <Words>4872</Words>
  <Application>Microsoft Office PowerPoint</Application>
  <PresentationFormat>Widescreen</PresentationFormat>
  <Paragraphs>1189</Paragraphs>
  <Slides>44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2" baseType="lpstr">
      <vt:lpstr>Gulim</vt:lpstr>
      <vt:lpstr>Arial</vt:lpstr>
      <vt:lpstr>Arial Black</vt:lpstr>
      <vt:lpstr>Calibri</vt:lpstr>
      <vt:lpstr>Calibri Light</vt:lpstr>
      <vt:lpstr>Century Gothic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Marcela Barbara</dc:creator>
  <cp:lastModifiedBy>Marcela | SOMAR</cp:lastModifiedBy>
  <cp:revision>320</cp:revision>
  <dcterms:created xsi:type="dcterms:W3CDTF">2022-04-11T17:59:36Z</dcterms:created>
  <dcterms:modified xsi:type="dcterms:W3CDTF">2023-06-07T13:18:49Z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2021-04-28T00:00:00Z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2022-04-11T00:00:00Z</vt:filetime>
  </property>
</Properties>
</file>